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Lato"/>
      <p:regular r:id="rId19"/>
    </p:embeddedFont>
    <p:embeddedFont>
      <p:font typeface="Lato"/>
      <p:regular r:id="rId20"/>
    </p:embeddedFont>
    <p:embeddedFont>
      <p:font typeface="Lato"/>
      <p:regular r:id="rId21"/>
    </p:embeddedFont>
    <p:embeddedFont>
      <p:font typeface="Lato"/>
      <p:regular r:id="rId22"/>
    </p:embeddedFont>
    <p:embeddedFont>
      <p:font typeface="Lato"/>
      <p:regular r:id="rId23"/>
    </p:embeddedFont>
    <p:embeddedFont>
      <p:font typeface="Lato"/>
      <p:regular r:id="rId24"/>
    </p:embeddedFont>
    <p:embeddedFont>
      <p:font typeface="Lato"/>
      <p:regular r:id="rId25"/>
    </p:embeddedFont>
    <p:embeddedFont>
      <p:font typeface="Lato"/>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195"/>
          </a:xfrm>
          <a:prstGeom prst="rect">
            <a:avLst/>
          </a:prstGeom>
        </p:spPr>
      </p:pic>
      <p:sp>
        <p:nvSpPr>
          <p:cNvPr id="3" name="Text 0"/>
          <p:cNvSpPr/>
          <p:nvPr/>
        </p:nvSpPr>
        <p:spPr>
          <a:xfrm>
            <a:off x="859274" y="675084"/>
            <a:ext cx="7425452" cy="4234815"/>
          </a:xfrm>
          <a:prstGeom prst="rect">
            <a:avLst/>
          </a:prstGeom>
          <a:noFill/>
          <a:ln/>
        </p:spPr>
        <p:txBody>
          <a:bodyPr wrap="square" lIns="0" tIns="0" rIns="0" bIns="0" rtlCol="0" anchor="t"/>
          <a:lstStyle/>
          <a:p>
            <a:pPr indent="0" marL="0">
              <a:lnSpc>
                <a:spcPts val="8300"/>
              </a:lnSpc>
              <a:buNone/>
            </a:pPr>
            <a:r>
              <a:rPr lang="en-US" sz="6650" b="1" dirty="0">
                <a:solidFill>
                  <a:srgbClr val="282824"/>
                </a:solidFill>
                <a:latin typeface="Lato Bold" pitchFamily="34" charset="0"/>
                <a:ea typeface="Lato Bold" pitchFamily="34" charset="-122"/>
                <a:cs typeface="Lato Bold" pitchFamily="34" charset="-120"/>
              </a:rPr>
              <a:t>Library Management System: DEPI Project </a:t>
            </a:r>
            <a:endParaRPr lang="en-US" sz="6650" dirty="0"/>
          </a:p>
        </p:txBody>
      </p:sp>
      <p:sp>
        <p:nvSpPr>
          <p:cNvPr id="4" name="Text 1"/>
          <p:cNvSpPr/>
          <p:nvPr/>
        </p:nvSpPr>
        <p:spPr>
          <a:xfrm>
            <a:off x="859274" y="5278160"/>
            <a:ext cx="7425452" cy="1571149"/>
          </a:xfrm>
          <a:prstGeom prst="rect">
            <a:avLst/>
          </a:prstGeom>
          <a:noFill/>
          <a:ln/>
        </p:spPr>
        <p:txBody>
          <a:bodyPr wrap="square" lIns="0" tIns="0" rIns="0" bIns="0" rtlCol="0" anchor="t"/>
          <a:lstStyle/>
          <a:p>
            <a:pPr indent="0" marL="0">
              <a:lnSpc>
                <a:spcPts val="3050"/>
              </a:lnSpc>
              <a:buNone/>
            </a:pPr>
            <a:r>
              <a:rPr lang="en-US" sz="1900" dirty="0">
                <a:solidFill>
                  <a:srgbClr val="4A4A45"/>
                </a:solidFill>
                <a:latin typeface="Lato" pitchFamily="34" charset="0"/>
                <a:ea typeface="Lato" pitchFamily="34" charset="-122"/>
                <a:cs typeface="Lato" pitchFamily="34" charset="-120"/>
              </a:rPr>
              <a:t>Our team of five interns developed a comprehensive Library Management System during a 159-hour .NET web development internship at DEPI. The system streamlines library operations and enhances user experience.</a:t>
            </a:r>
            <a:endParaRPr lang="en-US" sz="1900" dirty="0"/>
          </a:p>
        </p:txBody>
      </p:sp>
      <p:sp>
        <p:nvSpPr>
          <p:cNvPr id="5" name="Shape 2"/>
          <p:cNvSpPr/>
          <p:nvPr/>
        </p:nvSpPr>
        <p:spPr>
          <a:xfrm>
            <a:off x="1160621" y="7143869"/>
            <a:ext cx="392787" cy="392787"/>
          </a:xfrm>
          <a:prstGeom prst="roundRect">
            <a:avLst>
              <a:gd name="adj" fmla="val 2327746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1168241" y="7151489"/>
            <a:ext cx="377547" cy="377547"/>
          </a:xfrm>
          <a:prstGeom prst="rect">
            <a:avLst/>
          </a:prstGeom>
        </p:spPr>
      </p:pic>
      <p:sp>
        <p:nvSpPr>
          <p:cNvPr id="7" name="Shape 3"/>
          <p:cNvSpPr/>
          <p:nvPr/>
        </p:nvSpPr>
        <p:spPr>
          <a:xfrm>
            <a:off x="859274" y="7143869"/>
            <a:ext cx="392787" cy="392787"/>
          </a:xfrm>
          <a:prstGeom prst="roundRect">
            <a:avLst>
              <a:gd name="adj" fmla="val 23277465"/>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66894" y="7151489"/>
            <a:ext cx="377547" cy="377547"/>
          </a:xfrm>
          <a:prstGeom prst="rect">
            <a:avLst/>
          </a:prstGeom>
        </p:spPr>
      </p:pic>
      <p:sp>
        <p:nvSpPr>
          <p:cNvPr id="9" name="Text 4"/>
          <p:cNvSpPr/>
          <p:nvPr/>
        </p:nvSpPr>
        <p:spPr>
          <a:xfrm>
            <a:off x="1676162" y="7125414"/>
            <a:ext cx="2020967" cy="429697"/>
          </a:xfrm>
          <a:prstGeom prst="rect">
            <a:avLst/>
          </a:prstGeom>
          <a:noFill/>
          <a:ln/>
        </p:spPr>
        <p:txBody>
          <a:bodyPr wrap="none" lIns="0" tIns="0" rIns="0" bIns="0" rtlCol="0" anchor="t"/>
          <a:lstStyle/>
          <a:p>
            <a:pPr algn="l" indent="0" marL="0">
              <a:lnSpc>
                <a:spcPts val="3350"/>
              </a:lnSpc>
              <a:buNone/>
            </a:pPr>
            <a:r>
              <a:rPr lang="en-US" sz="2400" b="1" dirty="0">
                <a:solidFill>
                  <a:srgbClr val="4A4A45"/>
                </a:solidFill>
                <a:latin typeface="Lato Bold" pitchFamily="34" charset="0"/>
                <a:ea typeface="Lato Bold" pitchFamily="34" charset="-122"/>
                <a:cs typeface="Lato Bold" pitchFamily="34" charset="-120"/>
              </a:rPr>
              <a:t>2 Contributors</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FECE6">
              <a:alpha val="85000"/>
            </a:srgbClr>
          </a:solidFill>
          <a:ln/>
        </p:spPr>
      </p:sp>
      <p:sp>
        <p:nvSpPr>
          <p:cNvPr id="4" name="Text 1"/>
          <p:cNvSpPr/>
          <p:nvPr/>
        </p:nvSpPr>
        <p:spPr>
          <a:xfrm>
            <a:off x="786527" y="850940"/>
            <a:ext cx="5618202" cy="702231"/>
          </a:xfrm>
          <a:prstGeom prst="rect">
            <a:avLst/>
          </a:prstGeom>
          <a:noFill/>
          <a:ln/>
        </p:spPr>
        <p:txBody>
          <a:bodyPr wrap="none" lIns="0" tIns="0" rIns="0" bIns="0" rtlCol="0" anchor="t"/>
          <a:lstStyle/>
          <a:p>
            <a:pPr indent="0" marL="0">
              <a:lnSpc>
                <a:spcPts val="5500"/>
              </a:lnSpc>
              <a:buNone/>
            </a:pPr>
            <a:r>
              <a:rPr lang="en-US" sz="4400" b="1" dirty="0">
                <a:solidFill>
                  <a:srgbClr val="282824"/>
                </a:solidFill>
                <a:latin typeface="Lato Bold" pitchFamily="34" charset="0"/>
                <a:ea typeface="Lato Bold" pitchFamily="34" charset="-122"/>
                <a:cs typeface="Lato Bold" pitchFamily="34" charset="-120"/>
              </a:rPr>
              <a:t>Project Timeline</a:t>
            </a:r>
            <a:endParaRPr lang="en-US" sz="4400" dirty="0"/>
          </a:p>
        </p:txBody>
      </p:sp>
      <p:sp>
        <p:nvSpPr>
          <p:cNvPr id="5" name="Shape 2"/>
          <p:cNvSpPr/>
          <p:nvPr/>
        </p:nvSpPr>
        <p:spPr>
          <a:xfrm>
            <a:off x="7299960" y="1890236"/>
            <a:ext cx="30480" cy="5488424"/>
          </a:xfrm>
          <a:prstGeom prst="roundRect">
            <a:avLst>
              <a:gd name="adj" fmla="val 110596"/>
            </a:avLst>
          </a:prstGeom>
          <a:solidFill>
            <a:srgbClr val="CBC5B8"/>
          </a:solidFill>
          <a:ln/>
        </p:spPr>
      </p:sp>
      <p:sp>
        <p:nvSpPr>
          <p:cNvPr id="6" name="Shape 3"/>
          <p:cNvSpPr/>
          <p:nvPr/>
        </p:nvSpPr>
        <p:spPr>
          <a:xfrm>
            <a:off x="6362521" y="2324338"/>
            <a:ext cx="786527" cy="30480"/>
          </a:xfrm>
          <a:prstGeom prst="roundRect">
            <a:avLst>
              <a:gd name="adj" fmla="val 110596"/>
            </a:avLst>
          </a:prstGeom>
          <a:solidFill>
            <a:srgbClr val="CBC5B8"/>
          </a:solidFill>
          <a:ln/>
        </p:spPr>
      </p:sp>
      <p:sp>
        <p:nvSpPr>
          <p:cNvPr id="7" name="Shape 4"/>
          <p:cNvSpPr/>
          <p:nvPr/>
        </p:nvSpPr>
        <p:spPr>
          <a:xfrm>
            <a:off x="7118568" y="2143006"/>
            <a:ext cx="393263" cy="393263"/>
          </a:xfrm>
          <a:prstGeom prst="roundRect">
            <a:avLst>
              <a:gd name="adj" fmla="val 8572"/>
            </a:avLst>
          </a:prstGeom>
          <a:solidFill>
            <a:srgbClr val="E5DFD2"/>
          </a:solidFill>
          <a:ln/>
        </p:spPr>
      </p:sp>
      <p:sp>
        <p:nvSpPr>
          <p:cNvPr id="8" name="Text 5"/>
          <p:cNvSpPr/>
          <p:nvPr/>
        </p:nvSpPr>
        <p:spPr>
          <a:xfrm>
            <a:off x="789861" y="2114907"/>
            <a:ext cx="5289352" cy="350996"/>
          </a:xfrm>
          <a:prstGeom prst="rect">
            <a:avLst/>
          </a:prstGeom>
          <a:noFill/>
          <a:ln/>
        </p:spPr>
        <p:txBody>
          <a:bodyPr wrap="none" lIns="0" tIns="0" rIns="0" bIns="0" rtlCol="0" anchor="t"/>
          <a:lstStyle/>
          <a:p>
            <a:pPr algn="r"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Week 1: Initial Setup and Database Design</a:t>
            </a:r>
            <a:endParaRPr lang="en-US" sz="2200" dirty="0"/>
          </a:p>
        </p:txBody>
      </p:sp>
      <p:sp>
        <p:nvSpPr>
          <p:cNvPr id="9" name="Text 6"/>
          <p:cNvSpPr/>
          <p:nvPr/>
        </p:nvSpPr>
        <p:spPr>
          <a:xfrm>
            <a:off x="786527" y="2600682"/>
            <a:ext cx="5292685" cy="1797844"/>
          </a:xfrm>
          <a:prstGeom prst="rect">
            <a:avLst/>
          </a:prstGeom>
          <a:noFill/>
          <a:ln/>
        </p:spPr>
        <p:txBody>
          <a:bodyPr wrap="square" lIns="0" tIns="0" rIns="0" bIns="0" rtlCol="0" anchor="t"/>
          <a:lstStyle/>
          <a:p>
            <a:pPr algn="r" indent="0" marL="0">
              <a:lnSpc>
                <a:spcPts val="2800"/>
              </a:lnSpc>
              <a:buNone/>
            </a:pPr>
            <a:r>
              <a:rPr lang="en-US" sz="1750" dirty="0">
                <a:solidFill>
                  <a:srgbClr val="4A4A45"/>
                </a:solidFill>
                <a:latin typeface="Lato" pitchFamily="34" charset="0"/>
                <a:ea typeface="Lato" pitchFamily="34" charset="-122"/>
                <a:cs typeface="Lato" pitchFamily="34" charset="-120"/>
              </a:rPr>
              <a:t>Set up ASP.NET Core with Entity Framework and SQL Server. Design the database schema for books, checkouts, returns, and penalties. Implement a basic book listing page for librarians. Set up user authentication for librarians.</a:t>
            </a:r>
            <a:endParaRPr lang="en-US" sz="1750" dirty="0"/>
          </a:p>
        </p:txBody>
      </p:sp>
      <p:sp>
        <p:nvSpPr>
          <p:cNvPr id="10" name="Text 7"/>
          <p:cNvSpPr/>
          <p:nvPr/>
        </p:nvSpPr>
        <p:spPr>
          <a:xfrm>
            <a:off x="786527" y="4533305"/>
            <a:ext cx="5292685" cy="719138"/>
          </a:xfrm>
          <a:prstGeom prst="rect">
            <a:avLst/>
          </a:prstGeom>
          <a:noFill/>
          <a:ln/>
        </p:spPr>
        <p:txBody>
          <a:bodyPr wrap="square" lIns="0" tIns="0" rIns="0" bIns="0" rtlCol="0" anchor="t"/>
          <a:lstStyle/>
          <a:p>
            <a:pPr algn="r" indent="0" marL="0">
              <a:lnSpc>
                <a:spcPts val="2800"/>
              </a:lnSpc>
              <a:buNone/>
            </a:pPr>
            <a:r>
              <a:rPr lang="en-US" sz="1750" dirty="0">
                <a:solidFill>
                  <a:srgbClr val="4A4A45"/>
                </a:solidFill>
                <a:latin typeface="Lato" pitchFamily="34" charset="0"/>
                <a:ea typeface="Lato" pitchFamily="34" charset="-122"/>
                <a:cs typeface="Lato" pitchFamily="34" charset="-120"/>
              </a:rPr>
              <a:t>Deliverables: Project setup, database schema, book listing page, and user authentication.</a:t>
            </a:r>
            <a:endParaRPr lang="en-US" sz="1750" dirty="0"/>
          </a:p>
        </p:txBody>
      </p:sp>
      <p:sp>
        <p:nvSpPr>
          <p:cNvPr id="11" name="Shape 8"/>
          <p:cNvSpPr/>
          <p:nvPr/>
        </p:nvSpPr>
        <p:spPr>
          <a:xfrm>
            <a:off x="7481352" y="3447931"/>
            <a:ext cx="786527" cy="30480"/>
          </a:xfrm>
          <a:prstGeom prst="roundRect">
            <a:avLst>
              <a:gd name="adj" fmla="val 110596"/>
            </a:avLst>
          </a:prstGeom>
          <a:solidFill>
            <a:srgbClr val="CBC5B8"/>
          </a:solidFill>
          <a:ln/>
        </p:spPr>
      </p:sp>
      <p:sp>
        <p:nvSpPr>
          <p:cNvPr id="12" name="Shape 9"/>
          <p:cNvSpPr/>
          <p:nvPr/>
        </p:nvSpPr>
        <p:spPr>
          <a:xfrm>
            <a:off x="7118568" y="3266599"/>
            <a:ext cx="393263" cy="393263"/>
          </a:xfrm>
          <a:prstGeom prst="roundRect">
            <a:avLst>
              <a:gd name="adj" fmla="val 8572"/>
            </a:avLst>
          </a:prstGeom>
          <a:solidFill>
            <a:srgbClr val="E5DFD2"/>
          </a:solidFill>
          <a:ln/>
        </p:spPr>
      </p:sp>
      <p:sp>
        <p:nvSpPr>
          <p:cNvPr id="13" name="Text 10"/>
          <p:cNvSpPr/>
          <p:nvPr/>
        </p:nvSpPr>
        <p:spPr>
          <a:xfrm>
            <a:off x="8551188" y="3238500"/>
            <a:ext cx="5292685" cy="701993"/>
          </a:xfrm>
          <a:prstGeom prst="rect">
            <a:avLst/>
          </a:prstGeom>
          <a:noFill/>
          <a:ln/>
        </p:spPr>
        <p:txBody>
          <a:bodyPr wrap="squar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Week 2: Checkout, Returns, and Penalty Calculation</a:t>
            </a:r>
            <a:endParaRPr lang="en-US" sz="2200" dirty="0"/>
          </a:p>
        </p:txBody>
      </p:sp>
      <p:sp>
        <p:nvSpPr>
          <p:cNvPr id="14" name="Text 11"/>
          <p:cNvSpPr/>
          <p:nvPr/>
        </p:nvSpPr>
        <p:spPr>
          <a:xfrm>
            <a:off x="8551188" y="4075271"/>
            <a:ext cx="5292685" cy="1438275"/>
          </a:xfrm>
          <a:prstGeom prst="rect">
            <a:avLst/>
          </a:prstGeom>
          <a:noFill/>
          <a:ln/>
        </p:spPr>
        <p:txBody>
          <a:bodyPr wrap="square" lIns="0" tIns="0" rIns="0" bIns="0" rtlCol="0" anchor="t"/>
          <a:lstStyle/>
          <a:p>
            <a:pPr algn="l" indent="0" marL="0">
              <a:lnSpc>
                <a:spcPts val="2800"/>
              </a:lnSpc>
              <a:buNone/>
            </a:pPr>
            <a:r>
              <a:rPr lang="en-US" sz="1750" dirty="0">
                <a:solidFill>
                  <a:srgbClr val="4A4A45"/>
                </a:solidFill>
                <a:latin typeface="Lato" pitchFamily="34" charset="0"/>
                <a:ea typeface="Lato" pitchFamily="34" charset="-122"/>
                <a:cs typeface="Lato" pitchFamily="34" charset="-120"/>
              </a:rPr>
              <a:t>Implement book checkout and return features with due dates. Automatically calculate penalties for overdue books. Test the checkout, return, and penalty systems.</a:t>
            </a:r>
            <a:endParaRPr lang="en-US" sz="1750" dirty="0"/>
          </a:p>
        </p:txBody>
      </p:sp>
      <p:sp>
        <p:nvSpPr>
          <p:cNvPr id="15" name="Text 12"/>
          <p:cNvSpPr/>
          <p:nvPr/>
        </p:nvSpPr>
        <p:spPr>
          <a:xfrm>
            <a:off x="8551188" y="5648325"/>
            <a:ext cx="5292685" cy="719138"/>
          </a:xfrm>
          <a:prstGeom prst="rect">
            <a:avLst/>
          </a:prstGeom>
          <a:noFill/>
          <a:ln/>
        </p:spPr>
        <p:txBody>
          <a:bodyPr wrap="square" lIns="0" tIns="0" rIns="0" bIns="0" rtlCol="0" anchor="t"/>
          <a:lstStyle/>
          <a:p>
            <a:pPr algn="l" indent="0" marL="0">
              <a:lnSpc>
                <a:spcPts val="2800"/>
              </a:lnSpc>
              <a:buNone/>
            </a:pPr>
            <a:r>
              <a:rPr lang="en-US" sz="1750" dirty="0">
                <a:solidFill>
                  <a:srgbClr val="4A4A45"/>
                </a:solidFill>
                <a:latin typeface="Lato" pitchFamily="34" charset="0"/>
                <a:ea typeface="Lato" pitchFamily="34" charset="-122"/>
                <a:cs typeface="Lato" pitchFamily="34" charset="-120"/>
              </a:rPr>
              <a:t>Deliverables: Functional checkout/return system, penalty calculation, and tested features.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FECE6">
              <a:alpha val="85000"/>
            </a:srgbClr>
          </a:solidFill>
          <a:ln/>
        </p:spPr>
      </p:sp>
      <p:sp>
        <p:nvSpPr>
          <p:cNvPr id="4" name="Text 1"/>
          <p:cNvSpPr/>
          <p:nvPr/>
        </p:nvSpPr>
        <p:spPr>
          <a:xfrm>
            <a:off x="864037" y="842010"/>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282824"/>
                </a:solidFill>
                <a:latin typeface="Lato Bold" pitchFamily="34" charset="0"/>
                <a:ea typeface="Lato Bold" pitchFamily="34" charset="-122"/>
                <a:cs typeface="Lato Bold" pitchFamily="34" charset="-120"/>
              </a:rPr>
              <a:t>Project Timeline</a:t>
            </a:r>
            <a:endParaRPr lang="en-US" sz="4850" dirty="0"/>
          </a:p>
        </p:txBody>
      </p:sp>
      <p:sp>
        <p:nvSpPr>
          <p:cNvPr id="5" name="Shape 2"/>
          <p:cNvSpPr/>
          <p:nvPr/>
        </p:nvSpPr>
        <p:spPr>
          <a:xfrm>
            <a:off x="7299960" y="1983819"/>
            <a:ext cx="30480" cy="5403771"/>
          </a:xfrm>
          <a:prstGeom prst="roundRect">
            <a:avLst>
              <a:gd name="adj" fmla="val 121500"/>
            </a:avLst>
          </a:prstGeom>
          <a:solidFill>
            <a:srgbClr val="CBC5B8"/>
          </a:solidFill>
          <a:ln/>
        </p:spPr>
      </p:sp>
      <p:sp>
        <p:nvSpPr>
          <p:cNvPr id="6" name="Shape 3"/>
          <p:cNvSpPr/>
          <p:nvPr/>
        </p:nvSpPr>
        <p:spPr>
          <a:xfrm>
            <a:off x="6265664" y="2462213"/>
            <a:ext cx="864037" cy="30480"/>
          </a:xfrm>
          <a:prstGeom prst="roundRect">
            <a:avLst>
              <a:gd name="adj" fmla="val 121500"/>
            </a:avLst>
          </a:prstGeom>
          <a:solidFill>
            <a:srgbClr val="CBC5B8"/>
          </a:solidFill>
          <a:ln/>
        </p:spPr>
      </p:sp>
      <p:sp>
        <p:nvSpPr>
          <p:cNvPr id="7" name="Shape 4"/>
          <p:cNvSpPr/>
          <p:nvPr/>
        </p:nvSpPr>
        <p:spPr>
          <a:xfrm>
            <a:off x="7099221" y="2261473"/>
            <a:ext cx="431959" cy="431959"/>
          </a:xfrm>
          <a:prstGeom prst="roundRect">
            <a:avLst>
              <a:gd name="adj" fmla="val 8573"/>
            </a:avLst>
          </a:prstGeom>
          <a:solidFill>
            <a:srgbClr val="E5DFD2"/>
          </a:solidFill>
          <a:ln/>
        </p:spPr>
      </p:sp>
      <p:sp>
        <p:nvSpPr>
          <p:cNvPr id="8" name="Text 5"/>
          <p:cNvSpPr/>
          <p:nvPr/>
        </p:nvSpPr>
        <p:spPr>
          <a:xfrm>
            <a:off x="864037" y="2230636"/>
            <a:ext cx="5093375" cy="771525"/>
          </a:xfrm>
          <a:prstGeom prst="rect">
            <a:avLst/>
          </a:prstGeom>
          <a:noFill/>
          <a:ln/>
        </p:spPr>
        <p:txBody>
          <a:bodyPr wrap="square" lIns="0" tIns="0" rIns="0" bIns="0" rtlCol="0" anchor="t"/>
          <a:lstStyle/>
          <a:p>
            <a:pPr algn="r" indent="0" marL="0">
              <a:lnSpc>
                <a:spcPts val="3000"/>
              </a:lnSpc>
              <a:buNone/>
            </a:pPr>
            <a:r>
              <a:rPr lang="en-US" sz="2400" b="1" dirty="0">
                <a:solidFill>
                  <a:srgbClr val="4A4A45"/>
                </a:solidFill>
                <a:latin typeface="Lato Bold" pitchFamily="34" charset="0"/>
                <a:ea typeface="Lato Bold" pitchFamily="34" charset="-122"/>
                <a:cs typeface="Lato Bold" pitchFamily="34" charset="-120"/>
              </a:rPr>
              <a:t>Week 3: Book Management and Search</a:t>
            </a:r>
            <a:endParaRPr lang="en-US" sz="2400" dirty="0"/>
          </a:p>
        </p:txBody>
      </p:sp>
      <p:sp>
        <p:nvSpPr>
          <p:cNvPr id="9" name="Text 6"/>
          <p:cNvSpPr/>
          <p:nvPr/>
        </p:nvSpPr>
        <p:spPr>
          <a:xfrm>
            <a:off x="864037" y="3150275"/>
            <a:ext cx="5093375" cy="1975247"/>
          </a:xfrm>
          <a:prstGeom prst="rect">
            <a:avLst/>
          </a:prstGeom>
          <a:noFill/>
          <a:ln/>
        </p:spPr>
        <p:txBody>
          <a:bodyPr wrap="square" lIns="0" tIns="0" rIns="0" bIns="0" rtlCol="0" anchor="t"/>
          <a:lstStyle/>
          <a:p>
            <a:pPr algn="r" indent="0" marL="0">
              <a:lnSpc>
                <a:spcPts val="3100"/>
              </a:lnSpc>
              <a:buNone/>
            </a:pPr>
            <a:r>
              <a:rPr lang="en-US" sz="1900" dirty="0">
                <a:solidFill>
                  <a:srgbClr val="4A4A45"/>
                </a:solidFill>
                <a:latin typeface="Lato" pitchFamily="34" charset="0"/>
                <a:ea typeface="Lato" pitchFamily="34" charset="-122"/>
                <a:cs typeface="Lato" pitchFamily="34" charset="-120"/>
              </a:rPr>
              <a:t>Develop a comprehensive book management system for librarians to add, edit, and delete book records. Implement a robust search functionality to allow users to find books by title, author, or genre.</a:t>
            </a:r>
            <a:endParaRPr lang="en-US" sz="1900" dirty="0"/>
          </a:p>
        </p:txBody>
      </p:sp>
      <p:sp>
        <p:nvSpPr>
          <p:cNvPr id="10" name="Shape 7"/>
          <p:cNvSpPr/>
          <p:nvPr/>
        </p:nvSpPr>
        <p:spPr>
          <a:xfrm>
            <a:off x="7500699" y="3696533"/>
            <a:ext cx="864037" cy="30480"/>
          </a:xfrm>
          <a:prstGeom prst="roundRect">
            <a:avLst>
              <a:gd name="adj" fmla="val 121500"/>
            </a:avLst>
          </a:prstGeom>
          <a:solidFill>
            <a:srgbClr val="CBC5B8"/>
          </a:solidFill>
          <a:ln/>
        </p:spPr>
      </p:sp>
      <p:sp>
        <p:nvSpPr>
          <p:cNvPr id="11" name="Shape 8"/>
          <p:cNvSpPr/>
          <p:nvPr/>
        </p:nvSpPr>
        <p:spPr>
          <a:xfrm>
            <a:off x="7099221" y="3495794"/>
            <a:ext cx="431959" cy="431959"/>
          </a:xfrm>
          <a:prstGeom prst="roundRect">
            <a:avLst>
              <a:gd name="adj" fmla="val 8573"/>
            </a:avLst>
          </a:prstGeom>
          <a:solidFill>
            <a:srgbClr val="E5DFD2"/>
          </a:solidFill>
          <a:ln/>
        </p:spPr>
      </p:sp>
      <p:sp>
        <p:nvSpPr>
          <p:cNvPr id="12" name="Text 9"/>
          <p:cNvSpPr/>
          <p:nvPr/>
        </p:nvSpPr>
        <p:spPr>
          <a:xfrm>
            <a:off x="8672989" y="3464957"/>
            <a:ext cx="5093375" cy="771525"/>
          </a:xfrm>
          <a:prstGeom prst="rect">
            <a:avLst/>
          </a:prstGeom>
          <a:noFill/>
          <a:ln/>
        </p:spPr>
        <p:txBody>
          <a:bodyPr wrap="square" lIns="0" tIns="0" rIns="0" bIns="0" rtlCol="0" anchor="t"/>
          <a:lstStyle/>
          <a:p>
            <a:pPr algn="l" indent="0" marL="0">
              <a:lnSpc>
                <a:spcPts val="3000"/>
              </a:lnSpc>
              <a:buNone/>
            </a:pPr>
            <a:r>
              <a:rPr lang="en-US" sz="2400" b="1" dirty="0">
                <a:solidFill>
                  <a:srgbClr val="4A4A45"/>
                </a:solidFill>
                <a:latin typeface="Lato Bold" pitchFamily="34" charset="0"/>
                <a:ea typeface="Lato Bold" pitchFamily="34" charset="-122"/>
                <a:cs typeface="Lato Bold" pitchFamily="34" charset="-120"/>
              </a:rPr>
              <a:t>Week 4: Final Testing, UI Enhancements, and Deployment</a:t>
            </a:r>
            <a:endParaRPr lang="en-US" sz="2400" dirty="0"/>
          </a:p>
        </p:txBody>
      </p:sp>
      <p:sp>
        <p:nvSpPr>
          <p:cNvPr id="13" name="Text 10"/>
          <p:cNvSpPr/>
          <p:nvPr/>
        </p:nvSpPr>
        <p:spPr>
          <a:xfrm>
            <a:off x="8672989" y="4384596"/>
            <a:ext cx="5093375" cy="2370296"/>
          </a:xfrm>
          <a:prstGeom prst="rect">
            <a:avLst/>
          </a:prstGeom>
          <a:noFill/>
          <a:ln/>
        </p:spPr>
        <p:txBody>
          <a:bodyPr wrap="square" lIns="0" tIns="0" rIns="0" bIns="0" rtlCol="0" anchor="t"/>
          <a:lstStyle/>
          <a:p>
            <a:pPr algn="l" indent="0" marL="0">
              <a:lnSpc>
                <a:spcPts val="3100"/>
              </a:lnSpc>
              <a:buNone/>
            </a:pPr>
            <a:r>
              <a:rPr lang="en-US" sz="1900" dirty="0">
                <a:solidFill>
                  <a:srgbClr val="4A4A45"/>
                </a:solidFill>
                <a:latin typeface="Lato" pitchFamily="34" charset="0"/>
                <a:ea typeface="Lato" pitchFamily="34" charset="-122"/>
                <a:cs typeface="Lato" pitchFamily="34" charset="-120"/>
              </a:rPr>
              <a:t>Refine the user interface for optimal responsiveness and usability. Conduct thorough testing across all system features. Deploy the library management system to a hosting platform and complete the project documentation.</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FECE6">
              <a:alpha val="85000"/>
            </a:srgbClr>
          </a:solidFill>
          <a:ln/>
        </p:spPr>
      </p:sp>
      <p:sp>
        <p:nvSpPr>
          <p:cNvPr id="4" name="Text 1"/>
          <p:cNvSpPr/>
          <p:nvPr/>
        </p:nvSpPr>
        <p:spPr>
          <a:xfrm>
            <a:off x="864037" y="2469952"/>
            <a:ext cx="12902327" cy="2129314"/>
          </a:xfrm>
          <a:prstGeom prst="rect">
            <a:avLst/>
          </a:prstGeom>
          <a:noFill/>
          <a:ln/>
        </p:spPr>
        <p:txBody>
          <a:bodyPr wrap="square" lIns="0" tIns="0" rIns="0" bIns="0" rtlCol="0" anchor="t"/>
          <a:lstStyle/>
          <a:p>
            <a:pPr indent="0" marL="0">
              <a:lnSpc>
                <a:spcPts val="8350"/>
              </a:lnSpc>
              <a:buNone/>
            </a:pPr>
            <a:r>
              <a:rPr lang="en-US" sz="6700" b="1" dirty="0">
                <a:solidFill>
                  <a:srgbClr val="282824"/>
                </a:solidFill>
                <a:latin typeface="Lato Bold" pitchFamily="34" charset="0"/>
                <a:ea typeface="Lato Bold" pitchFamily="34" charset="-122"/>
                <a:cs typeface="Lato Bold" pitchFamily="34" charset="-120"/>
              </a:rPr>
              <a:t>Thank You for Using Our Library Management System</a:t>
            </a:r>
            <a:endParaRPr lang="en-US" sz="6700" dirty="0"/>
          </a:p>
        </p:txBody>
      </p:sp>
      <p:sp>
        <p:nvSpPr>
          <p:cNvPr id="5" name="Text 2"/>
          <p:cNvSpPr/>
          <p:nvPr/>
        </p:nvSpPr>
        <p:spPr>
          <a:xfrm>
            <a:off x="864037" y="4969550"/>
            <a:ext cx="12902327" cy="790099"/>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We appreciate your patronage and hope you found our library's services helpful. Please let us know if you have any feedback or suggestions for improvement.</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2095" y="376476"/>
            <a:ext cx="3422809" cy="427792"/>
          </a:xfrm>
          <a:prstGeom prst="rect">
            <a:avLst/>
          </a:prstGeom>
          <a:noFill/>
          <a:ln/>
        </p:spPr>
        <p:txBody>
          <a:bodyPr wrap="none" lIns="0" tIns="0" rIns="0" bIns="0" rtlCol="0" anchor="t"/>
          <a:lstStyle/>
          <a:p>
            <a:pPr indent="0" marL="0">
              <a:lnSpc>
                <a:spcPts val="3350"/>
              </a:lnSpc>
              <a:buNone/>
            </a:pPr>
            <a:r>
              <a:rPr lang="en-US" sz="2650" b="1" dirty="0">
                <a:solidFill>
                  <a:srgbClr val="282824"/>
                </a:solidFill>
                <a:latin typeface="Lato Bold" pitchFamily="34" charset="0"/>
                <a:ea typeface="Lato Bold" pitchFamily="34" charset="-122"/>
                <a:cs typeface="Lato Bold" pitchFamily="34" charset="-120"/>
              </a:rPr>
              <a:t>Our Team</a:t>
            </a:r>
            <a:endParaRPr lang="en-US" sz="2650" dirty="0"/>
          </a:p>
        </p:txBody>
      </p:sp>
      <p:pic>
        <p:nvPicPr>
          <p:cNvPr id="3" name="Image 0" descr="preencoded.png">    </p:cNvPr>
          <p:cNvPicPr>
            <a:picLocks noChangeAspect="1"/>
          </p:cNvPicPr>
          <p:nvPr/>
        </p:nvPicPr>
        <p:blipFill>
          <a:blip r:embed="rId1"/>
          <a:stretch>
            <a:fillRect/>
          </a:stretch>
        </p:blipFill>
        <p:spPr>
          <a:xfrm>
            <a:off x="1182291" y="1077992"/>
            <a:ext cx="3138130" cy="3138130"/>
          </a:xfrm>
          <a:prstGeom prst="rect">
            <a:avLst/>
          </a:prstGeom>
        </p:spPr>
      </p:pic>
      <p:sp>
        <p:nvSpPr>
          <p:cNvPr id="4" name="Text 1"/>
          <p:cNvSpPr/>
          <p:nvPr/>
        </p:nvSpPr>
        <p:spPr>
          <a:xfrm>
            <a:off x="1895594" y="4387215"/>
            <a:ext cx="1711404" cy="213836"/>
          </a:xfrm>
          <a:prstGeom prst="rect">
            <a:avLst/>
          </a:prstGeom>
          <a:noFill/>
          <a:ln/>
        </p:spPr>
        <p:txBody>
          <a:bodyPr wrap="none" lIns="0" tIns="0" rIns="0" bIns="0" rtlCol="0" anchor="t"/>
          <a:lstStyle/>
          <a:p>
            <a:pPr algn="ctr" indent="0" marL="0">
              <a:lnSpc>
                <a:spcPts val="1650"/>
              </a:lnSpc>
              <a:buNone/>
            </a:pPr>
            <a:r>
              <a:rPr lang="en-US" sz="1300" b="1" dirty="0">
                <a:solidFill>
                  <a:srgbClr val="4A4A45"/>
                </a:solidFill>
                <a:latin typeface="Lato Bold" pitchFamily="34" charset="0"/>
                <a:ea typeface="Lato Bold" pitchFamily="34" charset="-122"/>
                <a:cs typeface="Lato Bold" pitchFamily="34" charset="-120"/>
              </a:rPr>
              <a:t>Mohamed Mohsen</a:t>
            </a:r>
            <a:endParaRPr lang="en-US" sz="1300" dirty="0"/>
          </a:p>
        </p:txBody>
      </p:sp>
      <p:sp>
        <p:nvSpPr>
          <p:cNvPr id="5" name="Text 2"/>
          <p:cNvSpPr/>
          <p:nvPr/>
        </p:nvSpPr>
        <p:spPr>
          <a:xfrm>
            <a:off x="572095" y="4683085"/>
            <a:ext cx="4358521" cy="438150"/>
          </a:xfrm>
          <a:prstGeom prst="rect">
            <a:avLst/>
          </a:prstGeom>
          <a:noFill/>
          <a:ln/>
        </p:spPr>
        <p:txBody>
          <a:bodyPr wrap="square" lIns="0" tIns="0" rIns="0" bIns="0" rtlCol="0" anchor="t"/>
          <a:lstStyle/>
          <a:p>
            <a:pPr algn="ctr" indent="0" marL="0">
              <a:lnSpc>
                <a:spcPts val="1700"/>
              </a:lnSpc>
              <a:buNone/>
            </a:pPr>
            <a:r>
              <a:rPr lang="en-US" sz="1050" dirty="0">
                <a:solidFill>
                  <a:srgbClr val="4A4A45"/>
                </a:solidFill>
                <a:latin typeface="Lato" pitchFamily="34" charset="0"/>
                <a:ea typeface="Lato" pitchFamily="34" charset="-122"/>
                <a:cs typeface="Lato" pitchFamily="34" charset="-120"/>
              </a:rPr>
              <a:t>Responsible for project coordination, authentication, and system integration.</a:t>
            </a:r>
            <a:endParaRPr lang="en-US" sz="1050" dirty="0"/>
          </a:p>
        </p:txBody>
      </p:sp>
      <p:pic>
        <p:nvPicPr>
          <p:cNvPr id="6" name="Image 1" descr="preencoded.png">    </p:cNvPr>
          <p:cNvPicPr>
            <a:picLocks noChangeAspect="1"/>
          </p:cNvPicPr>
          <p:nvPr/>
        </p:nvPicPr>
        <p:blipFill>
          <a:blip r:embed="rId2"/>
          <a:stretch>
            <a:fillRect/>
          </a:stretch>
        </p:blipFill>
        <p:spPr>
          <a:xfrm>
            <a:off x="5746075" y="1077992"/>
            <a:ext cx="3138130" cy="3138130"/>
          </a:xfrm>
          <a:prstGeom prst="rect">
            <a:avLst/>
          </a:prstGeom>
        </p:spPr>
      </p:pic>
      <p:sp>
        <p:nvSpPr>
          <p:cNvPr id="7" name="Text 3"/>
          <p:cNvSpPr/>
          <p:nvPr/>
        </p:nvSpPr>
        <p:spPr>
          <a:xfrm>
            <a:off x="6459379" y="4387215"/>
            <a:ext cx="1711404" cy="213836"/>
          </a:xfrm>
          <a:prstGeom prst="rect">
            <a:avLst/>
          </a:prstGeom>
          <a:noFill/>
          <a:ln/>
        </p:spPr>
        <p:txBody>
          <a:bodyPr wrap="none" lIns="0" tIns="0" rIns="0" bIns="0" rtlCol="0" anchor="t"/>
          <a:lstStyle/>
          <a:p>
            <a:pPr algn="ctr" indent="0" marL="0">
              <a:lnSpc>
                <a:spcPts val="1650"/>
              </a:lnSpc>
              <a:buNone/>
            </a:pPr>
            <a:r>
              <a:rPr lang="en-US" sz="1300" b="1" dirty="0">
                <a:solidFill>
                  <a:srgbClr val="4A4A45"/>
                </a:solidFill>
                <a:latin typeface="Lato Bold" pitchFamily="34" charset="0"/>
                <a:ea typeface="Lato Bold" pitchFamily="34" charset="-122"/>
                <a:cs typeface="Lato Bold" pitchFamily="34" charset="-120"/>
              </a:rPr>
              <a:t>Maxim Mamdouh</a:t>
            </a:r>
            <a:endParaRPr lang="en-US" sz="1300" dirty="0"/>
          </a:p>
        </p:txBody>
      </p:sp>
      <p:sp>
        <p:nvSpPr>
          <p:cNvPr id="8" name="Text 4"/>
          <p:cNvSpPr/>
          <p:nvPr/>
        </p:nvSpPr>
        <p:spPr>
          <a:xfrm>
            <a:off x="5135880" y="4683085"/>
            <a:ext cx="4358521" cy="438150"/>
          </a:xfrm>
          <a:prstGeom prst="rect">
            <a:avLst/>
          </a:prstGeom>
          <a:noFill/>
          <a:ln/>
        </p:spPr>
        <p:txBody>
          <a:bodyPr wrap="square" lIns="0" tIns="0" rIns="0" bIns="0" rtlCol="0" anchor="t"/>
          <a:lstStyle/>
          <a:p>
            <a:pPr algn="ctr" indent="0" marL="0">
              <a:lnSpc>
                <a:spcPts val="1700"/>
              </a:lnSpc>
              <a:buNone/>
            </a:pPr>
            <a:r>
              <a:rPr lang="en-US" sz="1050" dirty="0">
                <a:solidFill>
                  <a:srgbClr val="4A4A45"/>
                </a:solidFill>
                <a:latin typeface="Lato" pitchFamily="34" charset="0"/>
                <a:ea typeface="Lato" pitchFamily="34" charset="-122"/>
                <a:cs typeface="Lato" pitchFamily="34" charset="-120"/>
              </a:rPr>
              <a:t>Developed controllers and business logic, including rules for borrowing and penalties.</a:t>
            </a:r>
            <a:endParaRPr lang="en-US" sz="1050" dirty="0"/>
          </a:p>
        </p:txBody>
      </p:sp>
      <p:pic>
        <p:nvPicPr>
          <p:cNvPr id="9" name="Image 2" descr="preencoded.png">    </p:cNvPr>
          <p:cNvPicPr>
            <a:picLocks noChangeAspect="1"/>
          </p:cNvPicPr>
          <p:nvPr/>
        </p:nvPicPr>
        <p:blipFill>
          <a:blip r:embed="rId3"/>
          <a:stretch>
            <a:fillRect/>
          </a:stretch>
        </p:blipFill>
        <p:spPr>
          <a:xfrm>
            <a:off x="10309860" y="1077992"/>
            <a:ext cx="3138130" cy="3138130"/>
          </a:xfrm>
          <a:prstGeom prst="rect">
            <a:avLst/>
          </a:prstGeom>
        </p:spPr>
      </p:pic>
      <p:sp>
        <p:nvSpPr>
          <p:cNvPr id="10" name="Text 5"/>
          <p:cNvSpPr/>
          <p:nvPr/>
        </p:nvSpPr>
        <p:spPr>
          <a:xfrm>
            <a:off x="11023283" y="4387215"/>
            <a:ext cx="1711404" cy="213836"/>
          </a:xfrm>
          <a:prstGeom prst="rect">
            <a:avLst/>
          </a:prstGeom>
          <a:noFill/>
          <a:ln/>
        </p:spPr>
        <p:txBody>
          <a:bodyPr wrap="none" lIns="0" tIns="0" rIns="0" bIns="0" rtlCol="0" anchor="t"/>
          <a:lstStyle/>
          <a:p>
            <a:pPr algn="ctr" indent="0" marL="0">
              <a:lnSpc>
                <a:spcPts val="1650"/>
              </a:lnSpc>
              <a:buNone/>
            </a:pPr>
            <a:r>
              <a:rPr lang="en-US" sz="1300" b="1" dirty="0">
                <a:solidFill>
                  <a:srgbClr val="4A4A45"/>
                </a:solidFill>
                <a:latin typeface="Lato Bold" pitchFamily="34" charset="0"/>
                <a:ea typeface="Lato Bold" pitchFamily="34" charset="-122"/>
                <a:cs typeface="Lato Bold" pitchFamily="34" charset="-120"/>
              </a:rPr>
              <a:t>Khaled Elashry</a:t>
            </a:r>
            <a:endParaRPr lang="en-US" sz="1300" dirty="0"/>
          </a:p>
        </p:txBody>
      </p:sp>
      <p:sp>
        <p:nvSpPr>
          <p:cNvPr id="11" name="Text 6"/>
          <p:cNvSpPr/>
          <p:nvPr/>
        </p:nvSpPr>
        <p:spPr>
          <a:xfrm>
            <a:off x="9699665" y="4683085"/>
            <a:ext cx="4358640" cy="438150"/>
          </a:xfrm>
          <a:prstGeom prst="rect">
            <a:avLst/>
          </a:prstGeom>
          <a:noFill/>
          <a:ln/>
        </p:spPr>
        <p:txBody>
          <a:bodyPr wrap="square" lIns="0" tIns="0" rIns="0" bIns="0" rtlCol="0" anchor="t"/>
          <a:lstStyle/>
          <a:p>
            <a:pPr algn="ctr" indent="0" marL="0">
              <a:lnSpc>
                <a:spcPts val="1700"/>
              </a:lnSpc>
              <a:buNone/>
            </a:pPr>
            <a:r>
              <a:rPr lang="en-US" sz="1050" dirty="0">
                <a:solidFill>
                  <a:srgbClr val="4A4A45"/>
                </a:solidFill>
                <a:latin typeface="Lato" pitchFamily="34" charset="0"/>
                <a:ea typeface="Lato" pitchFamily="34" charset="-122"/>
                <a:cs typeface="Lato" pitchFamily="34" charset="-120"/>
              </a:rPr>
              <a:t>Designed the database, implemented Entity Framework models, and handled CRUD operations.</a:t>
            </a:r>
            <a:endParaRPr lang="en-US" sz="1050" dirty="0"/>
          </a:p>
        </p:txBody>
      </p:sp>
      <p:pic>
        <p:nvPicPr>
          <p:cNvPr id="12" name="Image 3" descr="preencoded.png">    </p:cNvPr>
          <p:cNvPicPr>
            <a:picLocks noChangeAspect="1"/>
          </p:cNvPicPr>
          <p:nvPr/>
        </p:nvPicPr>
        <p:blipFill>
          <a:blip r:embed="rId4"/>
          <a:stretch>
            <a:fillRect/>
          </a:stretch>
        </p:blipFill>
        <p:spPr>
          <a:xfrm>
            <a:off x="3464123" y="5531882"/>
            <a:ext cx="3138130" cy="3138130"/>
          </a:xfrm>
          <a:prstGeom prst="rect">
            <a:avLst/>
          </a:prstGeom>
        </p:spPr>
      </p:pic>
      <p:sp>
        <p:nvSpPr>
          <p:cNvPr id="13" name="Text 7"/>
          <p:cNvSpPr/>
          <p:nvPr/>
        </p:nvSpPr>
        <p:spPr>
          <a:xfrm>
            <a:off x="4177546" y="8841105"/>
            <a:ext cx="1711404" cy="213836"/>
          </a:xfrm>
          <a:prstGeom prst="rect">
            <a:avLst/>
          </a:prstGeom>
          <a:noFill/>
          <a:ln/>
        </p:spPr>
        <p:txBody>
          <a:bodyPr wrap="none" lIns="0" tIns="0" rIns="0" bIns="0" rtlCol="0" anchor="t"/>
          <a:lstStyle/>
          <a:p>
            <a:pPr algn="ctr" indent="0" marL="0">
              <a:lnSpc>
                <a:spcPts val="1650"/>
              </a:lnSpc>
              <a:buNone/>
            </a:pPr>
            <a:r>
              <a:rPr lang="en-US" sz="1300" b="1" dirty="0">
                <a:solidFill>
                  <a:srgbClr val="4A4A45"/>
                </a:solidFill>
                <a:latin typeface="Lato Bold" pitchFamily="34" charset="0"/>
                <a:ea typeface="Lato Bold" pitchFamily="34" charset="-122"/>
                <a:cs typeface="Lato Bold" pitchFamily="34" charset="-120"/>
              </a:rPr>
              <a:t>Enjy Boushra</a:t>
            </a:r>
            <a:endParaRPr lang="en-US" sz="1300" dirty="0"/>
          </a:p>
        </p:txBody>
      </p:sp>
      <p:sp>
        <p:nvSpPr>
          <p:cNvPr id="14" name="Text 8"/>
          <p:cNvSpPr/>
          <p:nvPr/>
        </p:nvSpPr>
        <p:spPr>
          <a:xfrm>
            <a:off x="2853928" y="9136975"/>
            <a:ext cx="4358640" cy="438150"/>
          </a:xfrm>
          <a:prstGeom prst="rect">
            <a:avLst/>
          </a:prstGeom>
          <a:noFill/>
          <a:ln/>
        </p:spPr>
        <p:txBody>
          <a:bodyPr wrap="square" lIns="0" tIns="0" rIns="0" bIns="0" rtlCol="0" anchor="t"/>
          <a:lstStyle/>
          <a:p>
            <a:pPr algn="ctr" indent="0" marL="0">
              <a:lnSpc>
                <a:spcPts val="1700"/>
              </a:lnSpc>
              <a:buNone/>
            </a:pPr>
            <a:r>
              <a:rPr lang="en-US" sz="1050" dirty="0">
                <a:solidFill>
                  <a:srgbClr val="4A4A45"/>
                </a:solidFill>
                <a:latin typeface="Lato" pitchFamily="34" charset="0"/>
                <a:ea typeface="Lato" pitchFamily="34" charset="-122"/>
                <a:cs typeface="Lato" pitchFamily="34" charset="-120"/>
              </a:rPr>
              <a:t>Developed unit and integration tests and documented the project structure.</a:t>
            </a:r>
            <a:endParaRPr lang="en-US" sz="1050" dirty="0"/>
          </a:p>
        </p:txBody>
      </p:sp>
      <p:pic>
        <p:nvPicPr>
          <p:cNvPr id="15" name="Image 4" descr="preencoded.png">    </p:cNvPr>
          <p:cNvPicPr>
            <a:picLocks noChangeAspect="1"/>
          </p:cNvPicPr>
          <p:nvPr/>
        </p:nvPicPr>
        <p:blipFill>
          <a:blip r:embed="rId5"/>
          <a:stretch>
            <a:fillRect/>
          </a:stretch>
        </p:blipFill>
        <p:spPr>
          <a:xfrm>
            <a:off x="8028027" y="5531882"/>
            <a:ext cx="3138130" cy="3138130"/>
          </a:xfrm>
          <a:prstGeom prst="rect">
            <a:avLst/>
          </a:prstGeom>
        </p:spPr>
      </p:pic>
      <p:sp>
        <p:nvSpPr>
          <p:cNvPr id="16" name="Text 9"/>
          <p:cNvSpPr/>
          <p:nvPr/>
        </p:nvSpPr>
        <p:spPr>
          <a:xfrm>
            <a:off x="8741331" y="8841105"/>
            <a:ext cx="1711404" cy="213836"/>
          </a:xfrm>
          <a:prstGeom prst="rect">
            <a:avLst/>
          </a:prstGeom>
          <a:noFill/>
          <a:ln/>
        </p:spPr>
        <p:txBody>
          <a:bodyPr wrap="none" lIns="0" tIns="0" rIns="0" bIns="0" rtlCol="0" anchor="t"/>
          <a:lstStyle/>
          <a:p>
            <a:pPr algn="ctr" indent="0" marL="0">
              <a:lnSpc>
                <a:spcPts val="1650"/>
              </a:lnSpc>
              <a:buNone/>
            </a:pPr>
            <a:r>
              <a:rPr lang="en-US" sz="1300" b="1" dirty="0">
                <a:solidFill>
                  <a:srgbClr val="4A4A45"/>
                </a:solidFill>
                <a:latin typeface="Lato Bold" pitchFamily="34" charset="0"/>
                <a:ea typeface="Lato Bold" pitchFamily="34" charset="-122"/>
                <a:cs typeface="Lato Bold" pitchFamily="34" charset="-120"/>
              </a:rPr>
              <a:t>Shehab El-Din Ashraf</a:t>
            </a:r>
            <a:endParaRPr lang="en-US" sz="1300" dirty="0"/>
          </a:p>
        </p:txBody>
      </p:sp>
      <p:sp>
        <p:nvSpPr>
          <p:cNvPr id="17" name="Text 10"/>
          <p:cNvSpPr/>
          <p:nvPr/>
        </p:nvSpPr>
        <p:spPr>
          <a:xfrm>
            <a:off x="7417832" y="9136975"/>
            <a:ext cx="4358521" cy="219075"/>
          </a:xfrm>
          <a:prstGeom prst="rect">
            <a:avLst/>
          </a:prstGeom>
          <a:noFill/>
          <a:ln/>
        </p:spPr>
        <p:txBody>
          <a:bodyPr wrap="none" lIns="0" tIns="0" rIns="0" bIns="0" rtlCol="0" anchor="t"/>
          <a:lstStyle/>
          <a:p>
            <a:pPr algn="ctr" indent="0" marL="0">
              <a:lnSpc>
                <a:spcPts val="1700"/>
              </a:lnSpc>
              <a:buNone/>
            </a:pPr>
            <a:r>
              <a:rPr lang="en-US" sz="1050" dirty="0">
                <a:solidFill>
                  <a:srgbClr val="4A4A45"/>
                </a:solidFill>
                <a:latin typeface="Lato" pitchFamily="34" charset="0"/>
                <a:ea typeface="Lato" pitchFamily="34" charset="-122"/>
                <a:cs typeface="Lato" pitchFamily="34" charset="-120"/>
              </a:rPr>
              <a:t>Created the UI using Razor views and ensured front-end responsiveness.</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880473"/>
            <a:ext cx="11455360" cy="771525"/>
          </a:xfrm>
          <a:prstGeom prst="rect">
            <a:avLst/>
          </a:prstGeom>
          <a:noFill/>
          <a:ln/>
        </p:spPr>
        <p:txBody>
          <a:bodyPr wrap="none" lIns="0" tIns="0" rIns="0" bIns="0" rtlCol="0" anchor="t"/>
          <a:lstStyle/>
          <a:p>
            <a:pPr indent="0" marL="0">
              <a:lnSpc>
                <a:spcPts val="6050"/>
              </a:lnSpc>
              <a:buNone/>
            </a:pPr>
            <a:r>
              <a:rPr lang="en-US" sz="4850" b="1" dirty="0">
                <a:solidFill>
                  <a:srgbClr val="282824"/>
                </a:solidFill>
                <a:latin typeface="Lato Bold" pitchFamily="34" charset="0"/>
                <a:ea typeface="Lato Bold" pitchFamily="34" charset="-122"/>
                <a:cs typeface="Lato Bold" pitchFamily="34" charset="-120"/>
              </a:rPr>
              <a:t>Benefits of a Library Management System</a:t>
            </a:r>
            <a:endParaRPr lang="en-US" sz="4850" dirty="0"/>
          </a:p>
        </p:txBody>
      </p:sp>
      <p:sp>
        <p:nvSpPr>
          <p:cNvPr id="3" name="Text 1"/>
          <p:cNvSpPr/>
          <p:nvPr/>
        </p:nvSpPr>
        <p:spPr>
          <a:xfrm>
            <a:off x="1258967" y="3145750"/>
            <a:ext cx="12507397" cy="790099"/>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4A4A45"/>
                </a:solidFill>
                <a:latin typeface="Lato" pitchFamily="34" charset="0"/>
                <a:ea typeface="Lato" pitchFamily="34" charset="-122"/>
                <a:cs typeface="Lato" pitchFamily="34" charset="-120"/>
              </a:rPr>
              <a:t>Streamlines Operations:</a:t>
            </a:r>
            <a:pPr algn="l" indent="0" marL="0">
              <a:lnSpc>
                <a:spcPts val="3100"/>
              </a:lnSpc>
              <a:buNone/>
            </a:pPr>
            <a:r>
              <a:rPr lang="en-US" sz="1900" dirty="0">
                <a:solidFill>
                  <a:srgbClr val="4A4A45"/>
                </a:solidFill>
                <a:latin typeface="Lato" pitchFamily="34" charset="0"/>
                <a:ea typeface="Lato" pitchFamily="34" charset="-122"/>
                <a:cs typeface="Lato" pitchFamily="34" charset="-120"/>
              </a:rPr>
              <a:t> Automates key library processes like borrowing, returns, and inventory management, improving efficiency.</a:t>
            </a:r>
            <a:endParaRPr lang="en-US" sz="1900" dirty="0"/>
          </a:p>
        </p:txBody>
      </p:sp>
      <p:sp>
        <p:nvSpPr>
          <p:cNvPr id="4" name="Text 2"/>
          <p:cNvSpPr/>
          <p:nvPr/>
        </p:nvSpPr>
        <p:spPr>
          <a:xfrm>
            <a:off x="864037" y="4213503"/>
            <a:ext cx="12902327"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5" name="Text 3"/>
          <p:cNvSpPr/>
          <p:nvPr/>
        </p:nvSpPr>
        <p:spPr>
          <a:xfrm>
            <a:off x="1258967" y="4886206"/>
            <a:ext cx="12507397" cy="790099"/>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4A4A45"/>
                </a:solidFill>
                <a:latin typeface="Lato" pitchFamily="34" charset="0"/>
                <a:ea typeface="Lato" pitchFamily="34" charset="-122"/>
                <a:cs typeface="Lato" pitchFamily="34" charset="-120"/>
              </a:rPr>
              <a:t>Enhanced User Experience:</a:t>
            </a:r>
            <a:pPr algn="l" indent="0" marL="0">
              <a:lnSpc>
                <a:spcPts val="3100"/>
              </a:lnSpc>
              <a:buNone/>
            </a:pPr>
            <a:r>
              <a:rPr lang="en-US" sz="1900" dirty="0">
                <a:solidFill>
                  <a:srgbClr val="4A4A45"/>
                </a:solidFill>
                <a:latin typeface="Lato" pitchFamily="34" charset="0"/>
                <a:ea typeface="Lato" pitchFamily="34" charset="-122"/>
                <a:cs typeface="Lato" pitchFamily="34" charset="-120"/>
              </a:rPr>
              <a:t> Provides a seamless and intuitive interface for patrons to search, borrow, and manage their library activities.</a:t>
            </a:r>
            <a:endParaRPr lang="en-US" sz="1900" dirty="0"/>
          </a:p>
        </p:txBody>
      </p:sp>
      <p:sp>
        <p:nvSpPr>
          <p:cNvPr id="6" name="Text 4"/>
          <p:cNvSpPr/>
          <p:nvPr/>
        </p:nvSpPr>
        <p:spPr>
          <a:xfrm>
            <a:off x="864037" y="5953958"/>
            <a:ext cx="129023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621548" y="1825823"/>
            <a:ext cx="6702504" cy="4577834"/>
          </a:xfrm>
          <a:prstGeom prst="rect">
            <a:avLst/>
          </a:prstGeom>
        </p:spPr>
      </p:pic>
      <p:sp>
        <p:nvSpPr>
          <p:cNvPr id="4" name="Text 0"/>
          <p:cNvSpPr/>
          <p:nvPr/>
        </p:nvSpPr>
        <p:spPr>
          <a:xfrm>
            <a:off x="857726" y="675680"/>
            <a:ext cx="5599748" cy="1531620"/>
          </a:xfrm>
          <a:prstGeom prst="rect">
            <a:avLst/>
          </a:prstGeom>
          <a:noFill/>
          <a:ln/>
        </p:spPr>
        <p:txBody>
          <a:bodyPr wrap="square" lIns="0" tIns="0" rIns="0" bIns="0" rtlCol="0" anchor="t"/>
          <a:lstStyle/>
          <a:p>
            <a:pPr indent="0" marL="0">
              <a:lnSpc>
                <a:spcPts val="6000"/>
              </a:lnSpc>
              <a:buNone/>
            </a:pPr>
            <a:r>
              <a:rPr lang="en-US" sz="4800" b="1" dirty="0">
                <a:solidFill>
                  <a:srgbClr val="282824"/>
                </a:solidFill>
                <a:latin typeface="Lato Bold" pitchFamily="34" charset="0"/>
                <a:ea typeface="Lato Bold" pitchFamily="34" charset="-122"/>
                <a:cs typeface="Lato Bold" pitchFamily="34" charset="-120"/>
              </a:rPr>
              <a:t>Database Design and Implementation</a:t>
            </a:r>
            <a:endParaRPr lang="en-US" sz="4800" dirty="0"/>
          </a:p>
        </p:txBody>
      </p:sp>
      <p:sp>
        <p:nvSpPr>
          <p:cNvPr id="5" name="Text 1"/>
          <p:cNvSpPr/>
          <p:nvPr/>
        </p:nvSpPr>
        <p:spPr>
          <a:xfrm>
            <a:off x="857726" y="2574846"/>
            <a:ext cx="5599748" cy="2351723"/>
          </a:xfrm>
          <a:prstGeom prst="rect">
            <a:avLst/>
          </a:prstGeom>
          <a:noFill/>
          <a:ln/>
        </p:spPr>
        <p:txBody>
          <a:bodyPr wrap="square" lIns="0" tIns="0" rIns="0" bIns="0" rtlCol="0" anchor="t"/>
          <a:lstStyle/>
          <a:p>
            <a:pPr indent="0" marL="0">
              <a:lnSpc>
                <a:spcPts val="3050"/>
              </a:lnSpc>
              <a:buNone/>
            </a:pPr>
            <a:r>
              <a:rPr lang="en-US" sz="1900" dirty="0">
                <a:solidFill>
                  <a:srgbClr val="4A4A45"/>
                </a:solidFill>
                <a:latin typeface="Lato" pitchFamily="34" charset="0"/>
                <a:ea typeface="Lato" pitchFamily="34" charset="-122"/>
                <a:cs typeface="Lato" pitchFamily="34" charset="-120"/>
              </a:rPr>
              <a:t>The library management system's database was designed to efficiently store and manage all library-related data. </a:t>
            </a:r>
            <a:pPr indent="0" marL="0">
              <a:lnSpc>
                <a:spcPts val="3050"/>
              </a:lnSpc>
              <a:buNone/>
            </a:pPr>
            <a:r>
              <a:rPr lang="en-US" sz="1900" b="1" dirty="0">
                <a:solidFill>
                  <a:srgbClr val="4A4A45"/>
                </a:solidFill>
                <a:latin typeface="Lato" pitchFamily="34" charset="0"/>
                <a:ea typeface="Lato" pitchFamily="34" charset="-122"/>
                <a:cs typeface="Lato" pitchFamily="34" charset="-120"/>
              </a:rPr>
              <a:t>Khaled Elashry</a:t>
            </a:r>
            <a:pPr indent="0" marL="0">
              <a:lnSpc>
                <a:spcPts val="3050"/>
              </a:lnSpc>
              <a:buNone/>
            </a:pPr>
            <a:r>
              <a:rPr lang="en-US" sz="1900" dirty="0">
                <a:solidFill>
                  <a:srgbClr val="4A4A45"/>
                </a:solidFill>
                <a:latin typeface="Lato" pitchFamily="34" charset="0"/>
                <a:ea typeface="Lato" pitchFamily="34" charset="-122"/>
                <a:cs typeface="Lato" pitchFamily="34" charset="-120"/>
              </a:rPr>
              <a:t> led the database implementation, using Entity Framework to create models that represent key entities like books, patrons, and borrowing records.</a:t>
            </a:r>
            <a:endParaRPr lang="en-US" sz="1900" dirty="0"/>
          </a:p>
        </p:txBody>
      </p:sp>
      <p:sp>
        <p:nvSpPr>
          <p:cNvPr id="6" name="Text 2"/>
          <p:cNvSpPr/>
          <p:nvPr/>
        </p:nvSpPr>
        <p:spPr>
          <a:xfrm>
            <a:off x="857726" y="5202198"/>
            <a:ext cx="5599748" cy="2351723"/>
          </a:xfrm>
          <a:prstGeom prst="rect">
            <a:avLst/>
          </a:prstGeom>
          <a:noFill/>
          <a:ln/>
        </p:spPr>
        <p:txBody>
          <a:bodyPr wrap="square" lIns="0" tIns="0" rIns="0" bIns="0" rtlCol="0" anchor="t"/>
          <a:lstStyle/>
          <a:p>
            <a:pPr indent="0" marL="0">
              <a:lnSpc>
                <a:spcPts val="3050"/>
              </a:lnSpc>
              <a:buNone/>
            </a:pPr>
            <a:r>
              <a:rPr lang="en-US" sz="1900" dirty="0">
                <a:solidFill>
                  <a:srgbClr val="4A4A45"/>
                </a:solidFill>
                <a:latin typeface="Lato" pitchFamily="34" charset="0"/>
                <a:ea typeface="Lato" pitchFamily="34" charset="-122"/>
                <a:cs typeface="Lato" pitchFamily="34" charset="-120"/>
              </a:rPr>
              <a:t>The database schema ensures data integrity and supports the system's functionalities, such as borrowing books, tracking patron history, and generating reports. Regular backups and security measures are in place to protect the sensitive library data.</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623810" y="2336840"/>
            <a:ext cx="6697861" cy="3555921"/>
          </a:xfrm>
          <a:prstGeom prst="rect">
            <a:avLst/>
          </a:prstGeom>
        </p:spPr>
      </p:pic>
      <p:sp>
        <p:nvSpPr>
          <p:cNvPr id="4" name="Text 0"/>
          <p:cNvSpPr/>
          <p:nvPr/>
        </p:nvSpPr>
        <p:spPr>
          <a:xfrm>
            <a:off x="864037" y="2607231"/>
            <a:ext cx="5587127" cy="1064657"/>
          </a:xfrm>
          <a:prstGeom prst="rect">
            <a:avLst/>
          </a:prstGeom>
          <a:noFill/>
          <a:ln/>
        </p:spPr>
        <p:txBody>
          <a:bodyPr wrap="none" lIns="0" tIns="0" rIns="0" bIns="0" rtlCol="0" anchor="t"/>
          <a:lstStyle/>
          <a:p>
            <a:pPr indent="0" marL="0">
              <a:lnSpc>
                <a:spcPts val="8350"/>
              </a:lnSpc>
              <a:buNone/>
            </a:pPr>
            <a:r>
              <a:rPr lang="en-US" sz="6700" b="1" dirty="0">
                <a:solidFill>
                  <a:srgbClr val="282824"/>
                </a:solidFill>
                <a:latin typeface="Lato Bold" pitchFamily="34" charset="0"/>
                <a:ea typeface="Lato Bold" pitchFamily="34" charset="-122"/>
                <a:cs typeface="Lato Bold" pitchFamily="34" charset="-120"/>
              </a:rPr>
              <a:t>Home Page</a:t>
            </a:r>
            <a:endParaRPr lang="en-US" sz="6700" dirty="0"/>
          </a:p>
        </p:txBody>
      </p:sp>
      <p:sp>
        <p:nvSpPr>
          <p:cNvPr id="5" name="Text 1"/>
          <p:cNvSpPr/>
          <p:nvPr/>
        </p:nvSpPr>
        <p:spPr>
          <a:xfrm>
            <a:off x="864037" y="4042172"/>
            <a:ext cx="5587127" cy="1580198"/>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The intuitive home page serves as the entry point to our comprehensive Library Management System. It provides an overview of the system's features and guides users to key functionalities.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52610" y="2994898"/>
            <a:ext cx="4869061" cy="2239804"/>
          </a:xfrm>
          <a:prstGeom prst="rect">
            <a:avLst/>
          </a:prstGeom>
        </p:spPr>
      </p:pic>
      <p:sp>
        <p:nvSpPr>
          <p:cNvPr id="4" name="Text 0"/>
          <p:cNvSpPr/>
          <p:nvPr/>
        </p:nvSpPr>
        <p:spPr>
          <a:xfrm>
            <a:off x="864037" y="1022509"/>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282824"/>
                </a:solidFill>
                <a:latin typeface="Lato Bold" pitchFamily="34" charset="0"/>
                <a:ea typeface="Lato Bold" pitchFamily="34" charset="-122"/>
                <a:cs typeface="Lato Bold" pitchFamily="34" charset="-120"/>
              </a:rPr>
              <a:t>Books Page</a:t>
            </a:r>
            <a:endParaRPr lang="en-US" sz="4850" dirty="0"/>
          </a:p>
        </p:txBody>
      </p:sp>
      <p:sp>
        <p:nvSpPr>
          <p:cNvPr id="5" name="Text 1"/>
          <p:cNvSpPr/>
          <p:nvPr/>
        </p:nvSpPr>
        <p:spPr>
          <a:xfrm>
            <a:off x="864037" y="2411135"/>
            <a:ext cx="2151102" cy="771525"/>
          </a:xfrm>
          <a:prstGeom prst="rect">
            <a:avLst/>
          </a:prstGeom>
          <a:noFill/>
          <a:ln/>
        </p:spPr>
        <p:txBody>
          <a:bodyPr wrap="square" lIns="0" tIns="0" rIns="0" bIns="0" rtlCol="0" anchor="t"/>
          <a:lstStyle/>
          <a:p>
            <a:pPr indent="0" marL="0">
              <a:lnSpc>
                <a:spcPts val="3000"/>
              </a:lnSpc>
              <a:buNone/>
            </a:pPr>
            <a:r>
              <a:rPr lang="en-US" sz="2400" b="1" dirty="0">
                <a:solidFill>
                  <a:srgbClr val="282824"/>
                </a:solidFill>
                <a:latin typeface="Lato Bold" pitchFamily="34" charset="0"/>
                <a:ea typeface="Lato Bold" pitchFamily="34" charset="-122"/>
                <a:cs typeface="Lato Bold" pitchFamily="34" charset="-120"/>
              </a:rPr>
              <a:t>Inventory Management</a:t>
            </a:r>
            <a:endParaRPr lang="en-US" sz="2400" dirty="0"/>
          </a:p>
        </p:txBody>
      </p:sp>
      <p:sp>
        <p:nvSpPr>
          <p:cNvPr id="6" name="Text 2"/>
          <p:cNvSpPr/>
          <p:nvPr/>
        </p:nvSpPr>
        <p:spPr>
          <a:xfrm>
            <a:off x="864037" y="3429476"/>
            <a:ext cx="2151102" cy="2370296"/>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Librarians can view the entire book collection at a glance. They can easily search for specific book.</a:t>
            </a:r>
            <a:endParaRPr lang="en-US" sz="1900" dirty="0"/>
          </a:p>
        </p:txBody>
      </p:sp>
      <p:sp>
        <p:nvSpPr>
          <p:cNvPr id="7" name="Text 3"/>
          <p:cNvSpPr/>
          <p:nvPr/>
        </p:nvSpPr>
        <p:spPr>
          <a:xfrm>
            <a:off x="3624977" y="2411135"/>
            <a:ext cx="2030135" cy="771525"/>
          </a:xfrm>
          <a:prstGeom prst="rect">
            <a:avLst/>
          </a:prstGeom>
          <a:noFill/>
          <a:ln/>
        </p:spPr>
        <p:txBody>
          <a:bodyPr wrap="square" lIns="0" tIns="0" rIns="0" bIns="0" rtlCol="0" anchor="t"/>
          <a:lstStyle/>
          <a:p>
            <a:pPr indent="0" marL="0">
              <a:lnSpc>
                <a:spcPts val="3000"/>
              </a:lnSpc>
              <a:buNone/>
            </a:pPr>
            <a:r>
              <a:rPr lang="en-US" sz="2400" b="1" dirty="0">
                <a:solidFill>
                  <a:srgbClr val="282824"/>
                </a:solidFill>
                <a:latin typeface="Lato Bold" pitchFamily="34" charset="0"/>
                <a:ea typeface="Lato Bold" pitchFamily="34" charset="-122"/>
                <a:cs typeface="Lato Bold" pitchFamily="34" charset="-120"/>
              </a:rPr>
              <a:t>Book Operations</a:t>
            </a:r>
            <a:endParaRPr lang="en-US" sz="2400" dirty="0"/>
          </a:p>
        </p:txBody>
      </p:sp>
      <p:sp>
        <p:nvSpPr>
          <p:cNvPr id="8" name="Text 4"/>
          <p:cNvSpPr/>
          <p:nvPr/>
        </p:nvSpPr>
        <p:spPr>
          <a:xfrm>
            <a:off x="3624977" y="3429476"/>
            <a:ext cx="2030135" cy="3555444"/>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Adding new books, updating information, and removing outdated titles is straightforward. The interface is user-friendly and intuitive.</a:t>
            </a:r>
            <a:endParaRPr lang="en-US" sz="1900" dirty="0"/>
          </a:p>
        </p:txBody>
      </p:sp>
      <p:sp>
        <p:nvSpPr>
          <p:cNvPr id="9" name="Text 5"/>
          <p:cNvSpPr/>
          <p:nvPr/>
        </p:nvSpPr>
        <p:spPr>
          <a:xfrm>
            <a:off x="6264950" y="2411135"/>
            <a:ext cx="2030135" cy="771525"/>
          </a:xfrm>
          <a:prstGeom prst="rect">
            <a:avLst/>
          </a:prstGeom>
          <a:noFill/>
          <a:ln/>
        </p:spPr>
        <p:txBody>
          <a:bodyPr wrap="square" lIns="0" tIns="0" rIns="0" bIns="0" rtlCol="0" anchor="t"/>
          <a:lstStyle/>
          <a:p>
            <a:pPr indent="0" marL="0">
              <a:lnSpc>
                <a:spcPts val="3000"/>
              </a:lnSpc>
              <a:buNone/>
            </a:pPr>
            <a:r>
              <a:rPr lang="en-US" sz="2400" b="1" dirty="0">
                <a:solidFill>
                  <a:srgbClr val="282824"/>
                </a:solidFill>
                <a:latin typeface="Lato Bold" pitchFamily="34" charset="0"/>
                <a:ea typeface="Lato Bold" pitchFamily="34" charset="-122"/>
                <a:cs typeface="Lato Bold" pitchFamily="34" charset="-120"/>
              </a:rPr>
              <a:t>Real-time Updates</a:t>
            </a:r>
            <a:endParaRPr lang="en-US" sz="2400" dirty="0"/>
          </a:p>
        </p:txBody>
      </p:sp>
      <p:sp>
        <p:nvSpPr>
          <p:cNvPr id="10" name="Text 6"/>
          <p:cNvSpPr/>
          <p:nvPr/>
        </p:nvSpPr>
        <p:spPr>
          <a:xfrm>
            <a:off x="6264950" y="3429476"/>
            <a:ext cx="2030135" cy="3160395"/>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Changes to the inventory are reflected immediately. This ensures accurate information for both staff and library members.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308729" y="2484953"/>
            <a:ext cx="6697742" cy="3259574"/>
          </a:xfrm>
          <a:prstGeom prst="rect">
            <a:avLst/>
          </a:prstGeom>
        </p:spPr>
      </p:pic>
      <p:sp>
        <p:nvSpPr>
          <p:cNvPr id="4" name="Text 0"/>
          <p:cNvSpPr/>
          <p:nvPr/>
        </p:nvSpPr>
        <p:spPr>
          <a:xfrm>
            <a:off x="8179237" y="3729038"/>
            <a:ext cx="5587127" cy="771525"/>
          </a:xfrm>
          <a:prstGeom prst="rect">
            <a:avLst/>
          </a:prstGeom>
          <a:noFill/>
          <a:ln/>
        </p:spPr>
        <p:txBody>
          <a:bodyPr wrap="none" lIns="0" tIns="0" rIns="0" bIns="0" rtlCol="0" anchor="t"/>
          <a:lstStyle/>
          <a:p>
            <a:pPr indent="0" marL="0">
              <a:lnSpc>
                <a:spcPts val="6050"/>
              </a:lnSpc>
              <a:buNone/>
            </a:pPr>
            <a:r>
              <a:rPr lang="en-US" sz="4850" b="1" dirty="0">
                <a:solidFill>
                  <a:srgbClr val="282824"/>
                </a:solidFill>
                <a:latin typeface="Lato Bold" pitchFamily="34" charset="0"/>
                <a:ea typeface="Lato Bold" pitchFamily="34" charset="-122"/>
                <a:cs typeface="Lato Bold" pitchFamily="34" charset="-120"/>
              </a:rPr>
              <a:t>Borrowing Records</a:t>
            </a:r>
            <a:endParaRPr lang="en-US" sz="4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0226" y="2753201"/>
            <a:ext cx="4913948" cy="2723198"/>
          </a:xfrm>
          <a:prstGeom prst="rect">
            <a:avLst/>
          </a:prstGeom>
        </p:spPr>
      </p:pic>
      <p:sp>
        <p:nvSpPr>
          <p:cNvPr id="4" name="Text 0"/>
          <p:cNvSpPr/>
          <p:nvPr/>
        </p:nvSpPr>
        <p:spPr>
          <a:xfrm>
            <a:off x="801291" y="828199"/>
            <a:ext cx="5724049" cy="715566"/>
          </a:xfrm>
          <a:prstGeom prst="rect">
            <a:avLst/>
          </a:prstGeom>
          <a:noFill/>
          <a:ln/>
        </p:spPr>
        <p:txBody>
          <a:bodyPr wrap="none" lIns="0" tIns="0" rIns="0" bIns="0" rtlCol="0" anchor="t"/>
          <a:lstStyle/>
          <a:p>
            <a:pPr indent="0" marL="0">
              <a:lnSpc>
                <a:spcPts val="5600"/>
              </a:lnSpc>
              <a:buNone/>
            </a:pPr>
            <a:r>
              <a:rPr lang="en-US" sz="4500" b="1" dirty="0">
                <a:solidFill>
                  <a:srgbClr val="282824"/>
                </a:solidFill>
                <a:latin typeface="Lato Bold" pitchFamily="34" charset="0"/>
                <a:ea typeface="Lato Bold" pitchFamily="34" charset="-122"/>
                <a:cs typeface="Lato Bold" pitchFamily="34" charset="-120"/>
              </a:rPr>
              <a:t>Borrowing List Page</a:t>
            </a:r>
            <a:endParaRPr lang="en-US" sz="4500" dirty="0"/>
          </a:p>
        </p:txBody>
      </p:sp>
      <p:sp>
        <p:nvSpPr>
          <p:cNvPr id="5" name="Shape 1"/>
          <p:cNvSpPr/>
          <p:nvPr/>
        </p:nvSpPr>
        <p:spPr>
          <a:xfrm>
            <a:off x="801291" y="1887141"/>
            <a:ext cx="7541419" cy="1685449"/>
          </a:xfrm>
          <a:prstGeom prst="roundRect">
            <a:avLst>
              <a:gd name="adj" fmla="val 2038"/>
            </a:avLst>
          </a:prstGeom>
          <a:solidFill>
            <a:srgbClr val="E5DFD2"/>
          </a:solidFill>
          <a:ln/>
        </p:spPr>
      </p:sp>
      <p:sp>
        <p:nvSpPr>
          <p:cNvPr id="6" name="Text 2"/>
          <p:cNvSpPr/>
          <p:nvPr/>
        </p:nvSpPr>
        <p:spPr>
          <a:xfrm>
            <a:off x="1030248" y="2116098"/>
            <a:ext cx="2862024" cy="357783"/>
          </a:xfrm>
          <a:prstGeom prst="rect">
            <a:avLst/>
          </a:prstGeom>
          <a:noFill/>
          <a:ln/>
        </p:spPr>
        <p:txBody>
          <a:bodyPr wrap="none" lIns="0" tIns="0" rIns="0" bIns="0" rtlCol="0" anchor="t"/>
          <a:lstStyle/>
          <a:p>
            <a:pPr indent="0" marL="0">
              <a:lnSpc>
                <a:spcPts val="2800"/>
              </a:lnSpc>
              <a:buNone/>
            </a:pPr>
            <a:r>
              <a:rPr lang="en-US" sz="2250" b="1" dirty="0">
                <a:solidFill>
                  <a:srgbClr val="4A4A45"/>
                </a:solidFill>
                <a:latin typeface="Lato Bold" pitchFamily="34" charset="0"/>
                <a:ea typeface="Lato Bold" pitchFamily="34" charset="-122"/>
                <a:cs typeface="Lato Bold" pitchFamily="34" charset="-120"/>
              </a:rPr>
              <a:t>Member Profiles</a:t>
            </a:r>
            <a:endParaRPr lang="en-US" sz="2250" dirty="0"/>
          </a:p>
        </p:txBody>
      </p:sp>
      <p:sp>
        <p:nvSpPr>
          <p:cNvPr id="7" name="Text 3"/>
          <p:cNvSpPr/>
          <p:nvPr/>
        </p:nvSpPr>
        <p:spPr>
          <a:xfrm>
            <a:off x="1030248" y="2611160"/>
            <a:ext cx="7083504" cy="732473"/>
          </a:xfrm>
          <a:prstGeom prst="rect">
            <a:avLst/>
          </a:prstGeom>
          <a:noFill/>
          <a:ln/>
        </p:spPr>
        <p:txBody>
          <a:bodyPr wrap="square" lIns="0" tIns="0" rIns="0" bIns="0" rtlCol="0" anchor="t"/>
          <a:lstStyle/>
          <a:p>
            <a:pPr indent="0" marL="0">
              <a:lnSpc>
                <a:spcPts val="2850"/>
              </a:lnSpc>
              <a:buNone/>
            </a:pPr>
            <a:r>
              <a:rPr lang="en-US" sz="1800" dirty="0">
                <a:solidFill>
                  <a:srgbClr val="4A4A45"/>
                </a:solidFill>
                <a:latin typeface="Lato" pitchFamily="34" charset="0"/>
                <a:ea typeface="Lato" pitchFamily="34" charset="-122"/>
                <a:cs typeface="Lato" pitchFamily="34" charset="-120"/>
              </a:rPr>
              <a:t>View detailed user information, including borrowing history, current loans, and membership details.</a:t>
            </a:r>
            <a:endParaRPr lang="en-US" sz="1800" dirty="0"/>
          </a:p>
        </p:txBody>
      </p:sp>
      <p:sp>
        <p:nvSpPr>
          <p:cNvPr id="8" name="Shape 4"/>
          <p:cNvSpPr/>
          <p:nvPr/>
        </p:nvSpPr>
        <p:spPr>
          <a:xfrm>
            <a:off x="801291" y="3801547"/>
            <a:ext cx="7541419" cy="1685449"/>
          </a:xfrm>
          <a:prstGeom prst="roundRect">
            <a:avLst>
              <a:gd name="adj" fmla="val 2038"/>
            </a:avLst>
          </a:prstGeom>
          <a:solidFill>
            <a:srgbClr val="E5DFD2"/>
          </a:solidFill>
          <a:ln/>
        </p:spPr>
      </p:sp>
      <p:sp>
        <p:nvSpPr>
          <p:cNvPr id="9" name="Text 5"/>
          <p:cNvSpPr/>
          <p:nvPr/>
        </p:nvSpPr>
        <p:spPr>
          <a:xfrm>
            <a:off x="1030248" y="4030504"/>
            <a:ext cx="2862024" cy="357783"/>
          </a:xfrm>
          <a:prstGeom prst="rect">
            <a:avLst/>
          </a:prstGeom>
          <a:noFill/>
          <a:ln/>
        </p:spPr>
        <p:txBody>
          <a:bodyPr wrap="none" lIns="0" tIns="0" rIns="0" bIns="0" rtlCol="0" anchor="t"/>
          <a:lstStyle/>
          <a:p>
            <a:pPr indent="0" marL="0">
              <a:lnSpc>
                <a:spcPts val="2800"/>
              </a:lnSpc>
              <a:buNone/>
            </a:pPr>
            <a:r>
              <a:rPr lang="en-US" sz="2250" b="1" dirty="0">
                <a:solidFill>
                  <a:srgbClr val="4A4A45"/>
                </a:solidFill>
                <a:latin typeface="Lato Bold" pitchFamily="34" charset="0"/>
                <a:ea typeface="Lato Bold" pitchFamily="34" charset="-122"/>
                <a:cs typeface="Lato Bold" pitchFamily="34" charset="-120"/>
              </a:rPr>
              <a:t>Penalty Tracking</a:t>
            </a:r>
            <a:endParaRPr lang="en-US" sz="2250" dirty="0"/>
          </a:p>
        </p:txBody>
      </p:sp>
      <p:sp>
        <p:nvSpPr>
          <p:cNvPr id="10" name="Text 6"/>
          <p:cNvSpPr/>
          <p:nvPr/>
        </p:nvSpPr>
        <p:spPr>
          <a:xfrm>
            <a:off x="1030248" y="4525566"/>
            <a:ext cx="7083504" cy="732473"/>
          </a:xfrm>
          <a:prstGeom prst="rect">
            <a:avLst/>
          </a:prstGeom>
          <a:noFill/>
          <a:ln/>
        </p:spPr>
        <p:txBody>
          <a:bodyPr wrap="square" lIns="0" tIns="0" rIns="0" bIns="0" rtlCol="0" anchor="t"/>
          <a:lstStyle/>
          <a:p>
            <a:pPr indent="0" marL="0">
              <a:lnSpc>
                <a:spcPts val="2850"/>
              </a:lnSpc>
              <a:buNone/>
            </a:pPr>
            <a:r>
              <a:rPr lang="en-US" sz="1800" dirty="0">
                <a:solidFill>
                  <a:srgbClr val="4A4A45"/>
                </a:solidFill>
                <a:latin typeface="Lato" pitchFamily="34" charset="0"/>
                <a:ea typeface="Lato" pitchFamily="34" charset="-122"/>
                <a:cs typeface="Lato" pitchFamily="34" charset="-120"/>
              </a:rPr>
              <a:t>Automatically calculates and displays penalties for overdue books, ensuring fair and consistent enforcement of library policies.</a:t>
            </a:r>
            <a:endParaRPr lang="en-US" sz="1800" dirty="0"/>
          </a:p>
        </p:txBody>
      </p:sp>
      <p:sp>
        <p:nvSpPr>
          <p:cNvPr id="11" name="Shape 7"/>
          <p:cNvSpPr/>
          <p:nvPr/>
        </p:nvSpPr>
        <p:spPr>
          <a:xfrm>
            <a:off x="801291" y="5715953"/>
            <a:ext cx="7541419" cy="1685449"/>
          </a:xfrm>
          <a:prstGeom prst="roundRect">
            <a:avLst>
              <a:gd name="adj" fmla="val 2038"/>
            </a:avLst>
          </a:prstGeom>
          <a:solidFill>
            <a:srgbClr val="E5DFD2"/>
          </a:solidFill>
          <a:ln/>
        </p:spPr>
      </p:sp>
      <p:sp>
        <p:nvSpPr>
          <p:cNvPr id="12" name="Text 8"/>
          <p:cNvSpPr/>
          <p:nvPr/>
        </p:nvSpPr>
        <p:spPr>
          <a:xfrm>
            <a:off x="1030248" y="5944910"/>
            <a:ext cx="2862024" cy="357783"/>
          </a:xfrm>
          <a:prstGeom prst="rect">
            <a:avLst/>
          </a:prstGeom>
          <a:noFill/>
          <a:ln/>
        </p:spPr>
        <p:txBody>
          <a:bodyPr wrap="none" lIns="0" tIns="0" rIns="0" bIns="0" rtlCol="0" anchor="t"/>
          <a:lstStyle/>
          <a:p>
            <a:pPr indent="0" marL="0">
              <a:lnSpc>
                <a:spcPts val="2800"/>
              </a:lnSpc>
              <a:buNone/>
            </a:pPr>
            <a:r>
              <a:rPr lang="en-US" sz="2250" b="1" dirty="0">
                <a:solidFill>
                  <a:srgbClr val="4A4A45"/>
                </a:solidFill>
                <a:latin typeface="Lato Bold" pitchFamily="34" charset="0"/>
                <a:ea typeface="Lato Bold" pitchFamily="34" charset="-122"/>
                <a:cs typeface="Lato Bold" pitchFamily="34" charset="-120"/>
              </a:rPr>
              <a:t>Activity Monitoring</a:t>
            </a:r>
            <a:endParaRPr lang="en-US" sz="2250" dirty="0"/>
          </a:p>
        </p:txBody>
      </p:sp>
      <p:sp>
        <p:nvSpPr>
          <p:cNvPr id="13" name="Text 9"/>
          <p:cNvSpPr/>
          <p:nvPr/>
        </p:nvSpPr>
        <p:spPr>
          <a:xfrm>
            <a:off x="1030248" y="6439972"/>
            <a:ext cx="7083504" cy="732473"/>
          </a:xfrm>
          <a:prstGeom prst="rect">
            <a:avLst/>
          </a:prstGeom>
          <a:noFill/>
          <a:ln/>
        </p:spPr>
        <p:txBody>
          <a:bodyPr wrap="square" lIns="0" tIns="0" rIns="0" bIns="0" rtlCol="0" anchor="t"/>
          <a:lstStyle/>
          <a:p>
            <a:pPr indent="0" marL="0">
              <a:lnSpc>
                <a:spcPts val="2850"/>
              </a:lnSpc>
              <a:buNone/>
            </a:pPr>
            <a:r>
              <a:rPr lang="en-US" sz="1800" dirty="0">
                <a:solidFill>
                  <a:srgbClr val="4A4A45"/>
                </a:solidFill>
                <a:latin typeface="Lato" pitchFamily="34" charset="0"/>
                <a:ea typeface="Lato" pitchFamily="34" charset="-122"/>
                <a:cs typeface="Lato" pitchFamily="34" charset="-120"/>
              </a:rPr>
              <a:t>Track borrowing patterns, return frequency, and rule violations to optimize library services and promote responsible use of resources.</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195"/>
          </a:xfrm>
          <a:prstGeom prst="rect">
            <a:avLst/>
          </a:prstGeom>
        </p:spPr>
      </p:pic>
      <p:pic>
        <p:nvPicPr>
          <p:cNvPr id="3" name="Image 1" descr="preencoded.png">    </p:cNvPr>
          <p:cNvPicPr>
            <a:picLocks noChangeAspect="1"/>
          </p:cNvPicPr>
          <p:nvPr/>
        </p:nvPicPr>
        <p:blipFill>
          <a:blip r:embed="rId2"/>
          <a:stretch>
            <a:fillRect/>
          </a:stretch>
        </p:blipFill>
        <p:spPr>
          <a:xfrm>
            <a:off x="10283190" y="2236708"/>
            <a:ext cx="3208020" cy="3756660"/>
          </a:xfrm>
          <a:prstGeom prst="rect">
            <a:avLst/>
          </a:prstGeom>
        </p:spPr>
      </p:pic>
      <p:sp>
        <p:nvSpPr>
          <p:cNvPr id="4" name="Text 0"/>
          <p:cNvSpPr/>
          <p:nvPr/>
        </p:nvSpPr>
        <p:spPr>
          <a:xfrm>
            <a:off x="674489" y="529947"/>
            <a:ext cx="4817745" cy="602099"/>
          </a:xfrm>
          <a:prstGeom prst="rect">
            <a:avLst/>
          </a:prstGeom>
          <a:noFill/>
          <a:ln/>
        </p:spPr>
        <p:txBody>
          <a:bodyPr wrap="none" lIns="0" tIns="0" rIns="0" bIns="0" rtlCol="0" anchor="t"/>
          <a:lstStyle/>
          <a:p>
            <a:pPr indent="0" marL="0">
              <a:lnSpc>
                <a:spcPts val="4700"/>
              </a:lnSpc>
              <a:buNone/>
            </a:pPr>
            <a:r>
              <a:rPr lang="en-US" sz="3750" b="1" dirty="0">
                <a:solidFill>
                  <a:srgbClr val="282824"/>
                </a:solidFill>
                <a:latin typeface="Lato Bold" pitchFamily="34" charset="0"/>
                <a:ea typeface="Lato Bold" pitchFamily="34" charset="-122"/>
                <a:cs typeface="Lato Bold" pitchFamily="34" charset="-120"/>
              </a:rPr>
              <a:t>Security Features</a:t>
            </a:r>
            <a:endParaRPr lang="en-US" sz="3750" dirty="0"/>
          </a:p>
        </p:txBody>
      </p:sp>
      <p:pic>
        <p:nvPicPr>
          <p:cNvPr id="5" name="Image 2" descr="preencoded.png">    </p:cNvPr>
          <p:cNvPicPr>
            <a:picLocks noChangeAspect="1"/>
          </p:cNvPicPr>
          <p:nvPr/>
        </p:nvPicPr>
        <p:blipFill>
          <a:blip r:embed="rId3"/>
          <a:stretch>
            <a:fillRect/>
          </a:stretch>
        </p:blipFill>
        <p:spPr>
          <a:xfrm>
            <a:off x="674489" y="1421011"/>
            <a:ext cx="481727" cy="481727"/>
          </a:xfrm>
          <a:prstGeom prst="rect">
            <a:avLst/>
          </a:prstGeom>
        </p:spPr>
      </p:pic>
      <p:sp>
        <p:nvSpPr>
          <p:cNvPr id="6" name="Text 1"/>
          <p:cNvSpPr/>
          <p:nvPr/>
        </p:nvSpPr>
        <p:spPr>
          <a:xfrm>
            <a:off x="674489" y="2095381"/>
            <a:ext cx="2408873" cy="300990"/>
          </a:xfrm>
          <a:prstGeom prst="rect">
            <a:avLst/>
          </a:prstGeom>
          <a:noFill/>
          <a:ln/>
        </p:spPr>
        <p:txBody>
          <a:bodyPr wrap="none" lIns="0" tIns="0" rIns="0" bIns="0" rtlCol="0" anchor="t"/>
          <a:lstStyle/>
          <a:p>
            <a:pPr algn="l" indent="0" marL="0">
              <a:lnSpc>
                <a:spcPts val="2350"/>
              </a:lnSpc>
              <a:buNone/>
            </a:pPr>
            <a:r>
              <a:rPr lang="en-US" sz="1850" b="1" dirty="0">
                <a:solidFill>
                  <a:srgbClr val="4A4A45"/>
                </a:solidFill>
                <a:latin typeface="Lato Bold" pitchFamily="34" charset="0"/>
                <a:ea typeface="Lato Bold" pitchFamily="34" charset="-122"/>
                <a:cs typeface="Lato Bold" pitchFamily="34" charset="-120"/>
              </a:rPr>
              <a:t>Restricted Access</a:t>
            </a:r>
            <a:endParaRPr lang="en-US" sz="1850" dirty="0"/>
          </a:p>
        </p:txBody>
      </p:sp>
      <p:sp>
        <p:nvSpPr>
          <p:cNvPr id="7" name="Text 2"/>
          <p:cNvSpPr/>
          <p:nvPr/>
        </p:nvSpPr>
        <p:spPr>
          <a:xfrm>
            <a:off x="674489" y="2511981"/>
            <a:ext cx="7795022" cy="616744"/>
          </a:xfrm>
          <a:prstGeom prst="rect">
            <a:avLst/>
          </a:prstGeom>
          <a:noFill/>
          <a:ln/>
        </p:spPr>
        <p:txBody>
          <a:bodyPr wrap="squar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Unauthorized users are redirected to the login page when attempting to access restricted areas.</a:t>
            </a:r>
            <a:endParaRPr lang="en-US" sz="1500" dirty="0"/>
          </a:p>
        </p:txBody>
      </p:sp>
      <p:pic>
        <p:nvPicPr>
          <p:cNvPr id="8" name="Image 3" descr="preencoded.png">    </p:cNvPr>
          <p:cNvPicPr>
            <a:picLocks noChangeAspect="1"/>
          </p:cNvPicPr>
          <p:nvPr/>
        </p:nvPicPr>
        <p:blipFill>
          <a:blip r:embed="rId4"/>
          <a:stretch>
            <a:fillRect/>
          </a:stretch>
        </p:blipFill>
        <p:spPr>
          <a:xfrm>
            <a:off x="674489" y="3706773"/>
            <a:ext cx="481727" cy="481727"/>
          </a:xfrm>
          <a:prstGeom prst="rect">
            <a:avLst/>
          </a:prstGeom>
        </p:spPr>
      </p:pic>
      <p:sp>
        <p:nvSpPr>
          <p:cNvPr id="9" name="Text 3"/>
          <p:cNvSpPr/>
          <p:nvPr/>
        </p:nvSpPr>
        <p:spPr>
          <a:xfrm>
            <a:off x="674489" y="4381143"/>
            <a:ext cx="2408873" cy="300990"/>
          </a:xfrm>
          <a:prstGeom prst="rect">
            <a:avLst/>
          </a:prstGeom>
          <a:noFill/>
          <a:ln/>
        </p:spPr>
        <p:txBody>
          <a:bodyPr wrap="none" lIns="0" tIns="0" rIns="0" bIns="0" rtlCol="0" anchor="t"/>
          <a:lstStyle/>
          <a:p>
            <a:pPr algn="l" indent="0" marL="0">
              <a:lnSpc>
                <a:spcPts val="2350"/>
              </a:lnSpc>
              <a:buNone/>
            </a:pPr>
            <a:r>
              <a:rPr lang="en-US" sz="1850" b="1" dirty="0">
                <a:solidFill>
                  <a:srgbClr val="4A4A45"/>
                </a:solidFill>
                <a:latin typeface="Lato Bold" pitchFamily="34" charset="0"/>
                <a:ea typeface="Lato Bold" pitchFamily="34" charset="-122"/>
                <a:cs typeface="Lato Bold" pitchFamily="34" charset="-120"/>
              </a:rPr>
              <a:t>User Authentication</a:t>
            </a:r>
            <a:endParaRPr lang="en-US" sz="1850" dirty="0"/>
          </a:p>
        </p:txBody>
      </p:sp>
      <p:sp>
        <p:nvSpPr>
          <p:cNvPr id="10" name="Text 4"/>
          <p:cNvSpPr/>
          <p:nvPr/>
        </p:nvSpPr>
        <p:spPr>
          <a:xfrm>
            <a:off x="674489" y="4797743"/>
            <a:ext cx="7795022" cy="616744"/>
          </a:xfrm>
          <a:prstGeom prst="rect">
            <a:avLst/>
          </a:prstGeom>
          <a:noFill/>
          <a:ln/>
        </p:spPr>
        <p:txBody>
          <a:bodyPr wrap="squar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Robust login system ensures only registered users can access the system. Different access levels are implemented.</a:t>
            </a:r>
            <a:endParaRPr lang="en-US" sz="1500" dirty="0"/>
          </a:p>
        </p:txBody>
      </p:sp>
      <p:pic>
        <p:nvPicPr>
          <p:cNvPr id="11" name="Image 4" descr="preencoded.png">    </p:cNvPr>
          <p:cNvPicPr>
            <a:picLocks noChangeAspect="1"/>
          </p:cNvPicPr>
          <p:nvPr/>
        </p:nvPicPr>
        <p:blipFill>
          <a:blip r:embed="rId5"/>
          <a:stretch>
            <a:fillRect/>
          </a:stretch>
        </p:blipFill>
        <p:spPr>
          <a:xfrm>
            <a:off x="674489" y="5992535"/>
            <a:ext cx="481727" cy="481727"/>
          </a:xfrm>
          <a:prstGeom prst="rect">
            <a:avLst/>
          </a:prstGeom>
        </p:spPr>
      </p:pic>
      <p:sp>
        <p:nvSpPr>
          <p:cNvPr id="12" name="Text 5"/>
          <p:cNvSpPr/>
          <p:nvPr/>
        </p:nvSpPr>
        <p:spPr>
          <a:xfrm>
            <a:off x="674489" y="6666905"/>
            <a:ext cx="2408873" cy="300990"/>
          </a:xfrm>
          <a:prstGeom prst="rect">
            <a:avLst/>
          </a:prstGeom>
          <a:noFill/>
          <a:ln/>
        </p:spPr>
        <p:txBody>
          <a:bodyPr wrap="none" lIns="0" tIns="0" rIns="0" bIns="0" rtlCol="0" anchor="t"/>
          <a:lstStyle/>
          <a:p>
            <a:pPr algn="l" indent="0" marL="0">
              <a:lnSpc>
                <a:spcPts val="2350"/>
              </a:lnSpc>
              <a:buNone/>
            </a:pPr>
            <a:r>
              <a:rPr lang="en-US" sz="1850" b="1" dirty="0">
                <a:solidFill>
                  <a:srgbClr val="4A4A45"/>
                </a:solidFill>
                <a:latin typeface="Lato Bold" pitchFamily="34" charset="0"/>
                <a:ea typeface="Lato Bold" pitchFamily="34" charset="-122"/>
                <a:cs typeface="Lato Bold" pitchFamily="34" charset="-120"/>
              </a:rPr>
              <a:t>Data Protection</a:t>
            </a:r>
            <a:endParaRPr lang="en-US" sz="1850" dirty="0"/>
          </a:p>
        </p:txBody>
      </p:sp>
      <p:sp>
        <p:nvSpPr>
          <p:cNvPr id="13" name="Text 6"/>
          <p:cNvSpPr/>
          <p:nvPr/>
        </p:nvSpPr>
        <p:spPr>
          <a:xfrm>
            <a:off x="674489" y="7083504"/>
            <a:ext cx="7795022" cy="616744"/>
          </a:xfrm>
          <a:prstGeom prst="rect">
            <a:avLst/>
          </a:prstGeom>
          <a:noFill/>
          <a:ln/>
        </p:spPr>
        <p:txBody>
          <a:bodyPr wrap="squar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User data and borrowing records are securely stored and protected from unauthorized access.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2024-10-22T14:16:20Z</dcterms:created>
  <dcterms:modified xsi:type="dcterms:W3CDTF">2024-10-22T14:16:20Z</dcterms:modified>
</cp:coreProperties>
</file>